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67" r:id="rId2"/>
    <p:sldId id="269" r:id="rId3"/>
    <p:sldId id="270" r:id="rId4"/>
  </p:sldIdLst>
  <p:sldSz cx="43195875" cy="32397700"/>
  <p:notesSz cx="9144000" cy="6858000"/>
  <p:defaultTextStyle>
    <a:defPPr>
      <a:defRPr lang="en-US"/>
    </a:defPPr>
    <a:lvl1pPr algn="l" defTabSz="4318000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2159000" indent="-1701800" algn="l" defTabSz="4318000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4318000" indent="-3403600" algn="l" defTabSz="4318000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6478588" indent="-5106988" algn="l" defTabSz="4318000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8637588" indent="-6808788" algn="l" defTabSz="4318000" rtl="0" fontAlgn="base">
      <a:spcBef>
        <a:spcPct val="0"/>
      </a:spcBef>
      <a:spcAft>
        <a:spcPct val="0"/>
      </a:spcAft>
      <a:defRPr sz="8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85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04">
          <p15:clr>
            <a:srgbClr val="A4A3A4"/>
          </p15:clr>
        </p15:guide>
        <p15:guide id="2" pos="134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19CAC"/>
    <a:srgbClr val="EB647E"/>
    <a:srgbClr val="FFADFF"/>
    <a:srgbClr val="C01D58"/>
    <a:srgbClr val="C11C84"/>
    <a:srgbClr val="005B96"/>
    <a:srgbClr val="EA647E"/>
    <a:srgbClr val="FAC6D1"/>
    <a:srgbClr val="E92E72"/>
    <a:srgbClr val="62AD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23C1F9-E857-5F43-9F65-745863B824FA}" v="1" dt="2024-03-27T13:36:24.2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57"/>
    <p:restoredTop sz="87880"/>
  </p:normalViewPr>
  <p:slideViewPr>
    <p:cSldViewPr>
      <p:cViewPr>
        <p:scale>
          <a:sx n="29" d="100"/>
          <a:sy n="29" d="100"/>
        </p:scale>
        <p:origin x="616" y="-88"/>
      </p:cViewPr>
      <p:guideLst>
        <p:guide orient="horz" pos="10204"/>
        <p:guide pos="134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80" d="100"/>
        <a:sy n="80" d="100"/>
      </p:scale>
      <p:origin x="0" y="0"/>
    </p:cViewPr>
  </p:notesTextViewPr>
  <p:gridSpacing cx="180023" cy="180023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6/11/relationships/changesInfo" Target="changesInfos/changesInfo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 Riley" userId="8a17a493-49eb-40ee-a7f2-c0114e3cca83" providerId="ADAL" clId="{E323C1F9-E857-5F43-9F65-745863B824FA}"/>
    <pc:docChg chg="addSld delSld modSld">
      <pc:chgData name="Julia Riley" userId="8a17a493-49eb-40ee-a7f2-c0114e3cca83" providerId="ADAL" clId="{E323C1F9-E857-5F43-9F65-745863B824FA}" dt="2024-03-27T13:36:47.881" v="2" actId="2696"/>
      <pc:docMkLst>
        <pc:docMk/>
      </pc:docMkLst>
      <pc:sldChg chg="delSp">
        <pc:chgData name="Julia Riley" userId="8a17a493-49eb-40ee-a7f2-c0114e3cca83" providerId="ADAL" clId="{E323C1F9-E857-5F43-9F65-745863B824FA}" dt="2024-03-27T13:36:24.271" v="0" actId="478"/>
        <pc:sldMkLst>
          <pc:docMk/>
          <pc:sldMk cId="0" sldId="260"/>
        </pc:sldMkLst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12" creationId="{941231AA-2D18-966D-42DD-0A61C8A57945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90" creationId="{4A9F8ECB-CEBB-573C-71E8-8FA800D854BD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93" creationId="{622189F1-298B-3F63-CB41-C75BA3C1BEE9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94" creationId="{DFCCB237-2FC1-7105-BDDB-994B2A086318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95" creationId="{9E0F9897-822D-98D8-2C41-06A13B98EC49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96" creationId="{7E035726-50C8-8DF1-77C1-8079D8AA2601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98" creationId="{31CE5DEC-5867-94B1-0F84-61DD0A3D133D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104" creationId="{2B87D983-9630-4085-354E-FA930755E82C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144" creationId="{984555CA-CE23-9155-1A7F-C672555CEC15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166" creationId="{827CF62C-0DF4-50DC-5FED-B2F1A767D2EA}"/>
          </ac:spMkLst>
        </pc:spChg>
        <pc:spChg chg="del">
          <ac:chgData name="Julia Riley" userId="8a17a493-49eb-40ee-a7f2-c0114e3cca83" providerId="ADAL" clId="{E323C1F9-E857-5F43-9F65-745863B824FA}" dt="2024-03-27T13:36:24.271" v="0" actId="478"/>
          <ac:spMkLst>
            <pc:docMk/>
            <pc:sldMk cId="0" sldId="260"/>
            <ac:spMk id="15371" creationId="{64090159-8E22-591E-6BCA-07C4A6379D12}"/>
          </ac:spMkLst>
        </pc:spChg>
        <pc:grpChg chg="del">
          <ac:chgData name="Julia Riley" userId="8a17a493-49eb-40ee-a7f2-c0114e3cca83" providerId="ADAL" clId="{E323C1F9-E857-5F43-9F65-745863B824FA}" dt="2024-03-27T13:36:24.271" v="0" actId="478"/>
          <ac:grpSpMkLst>
            <pc:docMk/>
            <pc:sldMk cId="0" sldId="260"/>
            <ac:grpSpMk id="11" creationId="{E69B110A-31B5-823E-305B-AD9D989FC442}"/>
          </ac:grpSpMkLst>
        </pc:grpChg>
        <pc:grpChg chg="del">
          <ac:chgData name="Julia Riley" userId="8a17a493-49eb-40ee-a7f2-c0114e3cca83" providerId="ADAL" clId="{E323C1F9-E857-5F43-9F65-745863B824FA}" dt="2024-03-27T13:36:24.271" v="0" actId="478"/>
          <ac:grpSpMkLst>
            <pc:docMk/>
            <pc:sldMk cId="0" sldId="260"/>
            <ac:grpSpMk id="52" creationId="{EB1F3FEA-A1FE-5545-5049-B4433080F060}"/>
          </ac:grpSpMkLst>
        </pc:grpChg>
        <pc:grpChg chg="del">
          <ac:chgData name="Julia Riley" userId="8a17a493-49eb-40ee-a7f2-c0114e3cca83" providerId="ADAL" clId="{E323C1F9-E857-5F43-9F65-745863B824FA}" dt="2024-03-27T13:36:24.271" v="0" actId="478"/>
          <ac:grpSpMkLst>
            <pc:docMk/>
            <pc:sldMk cId="0" sldId="260"/>
            <ac:grpSpMk id="53" creationId="{C581A716-4E57-7EAA-A994-487E22A4B995}"/>
          </ac:grpSpMkLst>
        </pc:grpChg>
        <pc:grpChg chg="del">
          <ac:chgData name="Julia Riley" userId="8a17a493-49eb-40ee-a7f2-c0114e3cca83" providerId="ADAL" clId="{E323C1F9-E857-5F43-9F65-745863B824FA}" dt="2024-03-27T13:36:24.271" v="0" actId="478"/>
          <ac:grpSpMkLst>
            <pc:docMk/>
            <pc:sldMk cId="0" sldId="260"/>
            <ac:grpSpMk id="60" creationId="{04C90634-8999-5156-21C6-D0D036D37DC3}"/>
          </ac:grpSpMkLst>
        </pc:grpChg>
        <pc:picChg chg="del">
          <ac:chgData name="Julia Riley" userId="8a17a493-49eb-40ee-a7f2-c0114e3cca83" providerId="ADAL" clId="{E323C1F9-E857-5F43-9F65-745863B824FA}" dt="2024-03-27T13:36:24.271" v="0" actId="478"/>
          <ac:picMkLst>
            <pc:docMk/>
            <pc:sldMk cId="0" sldId="260"/>
            <ac:picMk id="49" creationId="{1AD14A12-2EA6-1325-E1E9-384203E45E48}"/>
          </ac:picMkLst>
        </pc:picChg>
        <pc:picChg chg="del">
          <ac:chgData name="Julia Riley" userId="8a17a493-49eb-40ee-a7f2-c0114e3cca83" providerId="ADAL" clId="{E323C1F9-E857-5F43-9F65-745863B824FA}" dt="2024-03-27T13:36:24.271" v="0" actId="478"/>
          <ac:picMkLst>
            <pc:docMk/>
            <pc:sldMk cId="0" sldId="260"/>
            <ac:picMk id="80" creationId="{3E8FF136-51B5-015E-B62E-465AECA49EA3}"/>
          </ac:picMkLst>
        </pc:picChg>
        <pc:picChg chg="del">
          <ac:chgData name="Julia Riley" userId="8a17a493-49eb-40ee-a7f2-c0114e3cca83" providerId="ADAL" clId="{E323C1F9-E857-5F43-9F65-745863B824FA}" dt="2024-03-27T13:36:24.271" v="0" actId="478"/>
          <ac:picMkLst>
            <pc:docMk/>
            <pc:sldMk cId="0" sldId="260"/>
            <ac:picMk id="101" creationId="{EEF17F54-04F3-15F0-B35B-33B44E7B6B51}"/>
          </ac:picMkLst>
        </pc:picChg>
        <pc:picChg chg="del">
          <ac:chgData name="Julia Riley" userId="8a17a493-49eb-40ee-a7f2-c0114e3cca83" providerId="ADAL" clId="{E323C1F9-E857-5F43-9F65-745863B824FA}" dt="2024-03-27T13:36:24.271" v="0" actId="478"/>
          <ac:picMkLst>
            <pc:docMk/>
            <pc:sldMk cId="0" sldId="260"/>
            <ac:picMk id="103" creationId="{98DF8E7A-6B90-48F0-DB91-36B0B1537931}"/>
          </ac:picMkLst>
        </pc:picChg>
        <pc:picChg chg="del">
          <ac:chgData name="Julia Riley" userId="8a17a493-49eb-40ee-a7f2-c0114e3cca83" providerId="ADAL" clId="{E323C1F9-E857-5F43-9F65-745863B824FA}" dt="2024-03-27T13:36:24.271" v="0" actId="478"/>
          <ac:picMkLst>
            <pc:docMk/>
            <pc:sldMk cId="0" sldId="260"/>
            <ac:picMk id="156" creationId="{B0172843-156D-31E3-554A-5BA91A2A665A}"/>
          </ac:picMkLst>
        </pc:picChg>
        <pc:picChg chg="del">
          <ac:chgData name="Julia Riley" userId="8a17a493-49eb-40ee-a7f2-c0114e3cca83" providerId="ADAL" clId="{E323C1F9-E857-5F43-9F65-745863B824FA}" dt="2024-03-27T13:36:24.271" v="0" actId="478"/>
          <ac:picMkLst>
            <pc:docMk/>
            <pc:sldMk cId="0" sldId="260"/>
            <ac:picMk id="164" creationId="{1FA19DA1-3E2C-F8EE-C89F-DD9DE64F02A5}"/>
          </ac:picMkLst>
        </pc:picChg>
        <pc:picChg chg="del">
          <ac:chgData name="Julia Riley" userId="8a17a493-49eb-40ee-a7f2-c0114e3cca83" providerId="ADAL" clId="{E323C1F9-E857-5F43-9F65-745863B824FA}" dt="2024-03-27T13:36:24.271" v="0" actId="478"/>
          <ac:picMkLst>
            <pc:docMk/>
            <pc:sldMk cId="0" sldId="260"/>
            <ac:picMk id="15437" creationId="{90F40CFF-A7B1-8EA3-5163-D26EC7547DCB}"/>
          </ac:picMkLst>
        </pc:picChg>
        <pc:picChg chg="del">
          <ac:chgData name="Julia Riley" userId="8a17a493-49eb-40ee-a7f2-c0114e3cca83" providerId="ADAL" clId="{E323C1F9-E857-5F43-9F65-745863B824FA}" dt="2024-03-27T13:36:24.271" v="0" actId="478"/>
          <ac:picMkLst>
            <pc:docMk/>
            <pc:sldMk cId="0" sldId="260"/>
            <ac:picMk id="15449" creationId="{1981FA2B-D6AD-F581-8109-2C1381E9413E}"/>
          </ac:picMkLst>
        </pc:picChg>
        <pc:picChg chg="del">
          <ac:chgData name="Julia Riley" userId="8a17a493-49eb-40ee-a7f2-c0114e3cca83" providerId="ADAL" clId="{E323C1F9-E857-5F43-9F65-745863B824FA}" dt="2024-03-27T13:36:24.271" v="0" actId="478"/>
          <ac:picMkLst>
            <pc:docMk/>
            <pc:sldMk cId="0" sldId="260"/>
            <ac:picMk id="15451" creationId="{705B1E00-4707-9556-78C4-7D73444817FC}"/>
          </ac:picMkLst>
        </pc:picChg>
        <pc:cxnChg chg="del">
          <ac:chgData name="Julia Riley" userId="8a17a493-49eb-40ee-a7f2-c0114e3cca83" providerId="ADAL" clId="{E323C1F9-E857-5F43-9F65-745863B824FA}" dt="2024-03-27T13:36:24.271" v="0" actId="478"/>
          <ac:cxnSpMkLst>
            <pc:docMk/>
            <pc:sldMk cId="0" sldId="260"/>
            <ac:cxnSpMk id="21" creationId="{7BA83104-7C4A-F3A1-6C27-2D541C754B9C}"/>
          </ac:cxnSpMkLst>
        </pc:cxnChg>
        <pc:cxnChg chg="del">
          <ac:chgData name="Julia Riley" userId="8a17a493-49eb-40ee-a7f2-c0114e3cca83" providerId="ADAL" clId="{E323C1F9-E857-5F43-9F65-745863B824FA}" dt="2024-03-27T13:36:24.271" v="0" actId="478"/>
          <ac:cxnSpMkLst>
            <pc:docMk/>
            <pc:sldMk cId="0" sldId="260"/>
            <ac:cxnSpMk id="168" creationId="{736BE0E6-8053-B87A-8DC1-55570DE12894}"/>
          </ac:cxnSpMkLst>
        </pc:cxnChg>
      </pc:sldChg>
      <pc:sldChg chg="new del">
        <pc:chgData name="Julia Riley" userId="8a17a493-49eb-40ee-a7f2-c0114e3cca83" providerId="ADAL" clId="{E323C1F9-E857-5F43-9F65-745863B824FA}" dt="2024-03-27T13:36:47.881" v="2" actId="2696"/>
        <pc:sldMkLst>
          <pc:docMk/>
          <pc:sldMk cId="3758521837" sldId="26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743A00-36D3-5317-D984-63900CE4C7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319333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5C2C01-0611-47F1-5A46-8B508D9EC1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4E372110-337E-1040-BED3-21906E36A316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B21D3-CFC7-B557-2383-4D0ECC4ADF2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319333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08B36-C5BD-428A-3EE7-3892E9AD83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C41BC6E-45DD-8043-8A27-199EA1578A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D3BE9DF-5C8A-DC0B-8D8E-9F6FEE01FA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319333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369336-89CB-3086-C05C-D6A37B4B54D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691C34E-82BF-BA45-9906-C9A31E0FEAFB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1E0608-132F-BB88-56E4-E67334C607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17A2AB9-E3DC-BAF6-BFDD-57E766F96C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FE320-7766-7F02-AEEA-E95284008E7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319333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1069B-C186-2693-1DEB-A713D1B705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9603D10E-C5EC-8142-98B7-17A76CDC463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89852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49263" algn="l" defTabSz="89852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898525" algn="l" defTabSz="89852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49375" algn="l" defTabSz="89852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798638" algn="l" defTabSz="898525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49653" algn="l" defTabSz="89986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99583" algn="l" defTabSz="89986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49514" algn="l" defTabSz="89986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99444" algn="l" defTabSz="89986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48C21-4E15-5C74-798B-17987C138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38090F-ACFD-B802-9376-FEAFC41CE3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3714CD-1116-2F29-6ABC-C129C88575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Working titles: Acute Stress Decreases Neuronal Communication and Excitability in the Female Rat Dorsomedial Hypothalamus via Endocannabinoid-CB1 Receptor </a:t>
            </a:r>
            <a:r>
              <a:rPr lang="en-US" sz="1200" dirty="0" err="1">
                <a:latin typeface="Trebuchet MS" panose="020B0703020202090204" pitchFamily="34" charset="0"/>
              </a:rPr>
              <a:t>Signalling</a:t>
            </a:r>
            <a:endParaRPr lang="en-US" sz="1200" dirty="0">
              <a:latin typeface="Trebuchet MS" panose="020B070302020209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7DD6A-C7EC-A47F-1119-0D97A68DBC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03D10E-C5EC-8142-98B7-17A76CDC463F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42529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252CB-6F34-CE23-4392-51CC447E6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A85654-3274-A89C-1F6E-2B5DAE14FD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7C84C0-692C-D959-1A88-C215E75E6F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Working titles: Acute Stress Decreases Neuronal Communication and Excitability in the Female Rat Dorsomedial Hypothalamus via Endocannabinoid-CB1 Receptor </a:t>
            </a:r>
            <a:r>
              <a:rPr lang="en-US" sz="1200" dirty="0" err="1">
                <a:latin typeface="Trebuchet MS" panose="020B0703020202090204" pitchFamily="34" charset="0"/>
              </a:rPr>
              <a:t>Signalling</a:t>
            </a:r>
            <a:endParaRPr lang="en-US" sz="1200" dirty="0">
              <a:latin typeface="Trebuchet MS" panose="020B0703020202090204" pitchFamily="34" charset="0"/>
            </a:endParaRP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Trebuchet MS" panose="020B0703020202090204" pitchFamily="34" charset="0"/>
            </a:endParaRP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The effect of acute stress on the probability of glutamate release after HFS </a:t>
            </a:r>
            <a:r>
              <a:rPr lang="en-US" sz="1200" dirty="0">
                <a:solidFill>
                  <a:srgbClr val="C11C84"/>
                </a:solidFill>
                <a:latin typeface="Trebuchet MS" panose="020B0703020202090204" pitchFamily="34" charset="0"/>
              </a:rPr>
              <a:t>is dependent on CB1Rs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Trebuchet MS" panose="020B0703020202090204" pitchFamily="34" charset="0"/>
            </a:endParaRP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Acute stress decreases AP peak amplitude after HFS </a:t>
            </a:r>
            <a:r>
              <a:rPr lang="en-US" sz="1200" dirty="0">
                <a:solidFill>
                  <a:srgbClr val="C11C84"/>
                </a:solidFill>
                <a:latin typeface="Trebuchet MS" panose="020B0703020202090204" pitchFamily="34" charset="0"/>
              </a:rPr>
              <a:t>depending on CB1Rs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Acute stress decreases AP frequency after HFS </a:t>
            </a:r>
            <a:r>
              <a:rPr lang="en-US" sz="1200" dirty="0">
                <a:solidFill>
                  <a:srgbClr val="C11C84"/>
                </a:solidFill>
                <a:latin typeface="Trebuchet MS" panose="020B0703020202090204" pitchFamily="34" charset="0"/>
              </a:rPr>
              <a:t>depending on CB1Rs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Trebuchet MS" panose="020B070302020209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15538-1FFF-F7EE-863E-9A4CE4E2A8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03D10E-C5EC-8142-98B7-17A76CDC463F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92310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52820-B2D2-ACC4-BB45-CD0ED8DCC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450F314-B408-67A2-B95D-89EB3DCA06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2D62E-08CA-54FD-4BEA-6B1BEF5166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Working titles: Acute Stress Decreases Neuronal Communication and Excitability in the Female Rat Dorsomedial Hypothalamus via Endocannabinoid-CB1 Receptor </a:t>
            </a:r>
            <a:r>
              <a:rPr lang="en-US" sz="1200" dirty="0" err="1">
                <a:latin typeface="Trebuchet MS" panose="020B0703020202090204" pitchFamily="34" charset="0"/>
              </a:rPr>
              <a:t>Signalling</a:t>
            </a:r>
            <a:endParaRPr lang="en-US" sz="1200" dirty="0">
              <a:latin typeface="Trebuchet MS" panose="020B0703020202090204" pitchFamily="34" charset="0"/>
            </a:endParaRP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Trebuchet MS" panose="020B0703020202090204" pitchFamily="34" charset="0"/>
            </a:endParaRP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The effect of acute stress on the probability of glutamate release after HFS </a:t>
            </a:r>
            <a:r>
              <a:rPr lang="en-US" sz="1200" dirty="0">
                <a:solidFill>
                  <a:srgbClr val="C11C84"/>
                </a:solidFill>
                <a:latin typeface="Trebuchet MS" panose="020B0703020202090204" pitchFamily="34" charset="0"/>
              </a:rPr>
              <a:t>is dependent on CB1Rs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Trebuchet MS" panose="020B0703020202090204" pitchFamily="34" charset="0"/>
            </a:endParaRP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Acute stress decreases AP peak amplitude after HFS </a:t>
            </a:r>
            <a:r>
              <a:rPr lang="en-US" sz="1200" dirty="0">
                <a:solidFill>
                  <a:srgbClr val="C11C84"/>
                </a:solidFill>
                <a:latin typeface="Trebuchet MS" panose="020B0703020202090204" pitchFamily="34" charset="0"/>
              </a:rPr>
              <a:t>depending on CB1Rs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Acute stress decreases AP frequency after HFS </a:t>
            </a:r>
            <a:r>
              <a:rPr lang="en-US" sz="1200" dirty="0">
                <a:solidFill>
                  <a:srgbClr val="C11C84"/>
                </a:solidFill>
                <a:latin typeface="Trebuchet MS" panose="020B0703020202090204" pitchFamily="34" charset="0"/>
              </a:rPr>
              <a:t>depending on CB1Rs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Trebuchet MS" panose="020B070302020209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E17E26-94D0-E9B9-D851-DECBA69826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03D10E-C5EC-8142-98B7-17A76CDC463F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5715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9691" y="10064287"/>
            <a:ext cx="36716494" cy="69445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79381" y="18358697"/>
            <a:ext cx="30237113" cy="827941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596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193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78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6386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7983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957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1176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2773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C3014-ED26-7DCD-EA29-19371B06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EABC12E-84D8-7B4F-98A2-CCD32F0F180E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D2E72-E952-5829-DA20-F9DE78686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78E25-9CDD-727C-2E2E-B2CADEEAF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6540DA-C80F-3447-B685-1892BCF42EF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9037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20AA1-4806-F0F6-069B-8C0EA824D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705970C-511A-9340-B3C9-757E1E3DA748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7B922-A8D0-1B40-7307-E4482B331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1495D-0387-1DD0-4D2B-75BCD88CE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8F44B0-8C44-E849-BCA6-5ACE3336FB7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4759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317009" y="1297413"/>
            <a:ext cx="9719072" cy="276430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59794" y="1297413"/>
            <a:ext cx="28437284" cy="276430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E063B-662E-2D32-0191-588B91A26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2BDEF23-DFA3-8246-8CD0-DAF716DBA778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40CA3-4C69-B9BB-3BF4-C08AB981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65788-B50A-AE68-4D76-5F2DD1D41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9DD2E9-6BEA-1540-9404-8779BBBD19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5051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8B7F3-48C4-8B17-1F9B-A65758316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6F25821-94C3-7D47-9010-6704192DA5C4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8810F-F478-C25E-47AF-914926F4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76DCE-CC17-81A3-162E-9D2E5CD73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0CAFD7-1B49-6945-8DC8-2BF52CCC840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005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2176" y="20818524"/>
            <a:ext cx="36716494" cy="6434543"/>
          </a:xfr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2176" y="13731530"/>
            <a:ext cx="36716494" cy="7086995"/>
          </a:xfrm>
        </p:spPr>
        <p:txBody>
          <a:bodyPr anchor="b"/>
          <a:lstStyle>
            <a:lvl1pPr marL="0" indent="0">
              <a:buNone/>
              <a:defRPr sz="9400">
                <a:solidFill>
                  <a:schemeClr val="tx1">
                    <a:tint val="75000"/>
                  </a:schemeClr>
                </a:solidFill>
              </a:defRPr>
            </a:lvl1pPr>
            <a:lvl2pPr marL="2159666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19333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78999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38666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798332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57999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17665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77332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DD3A0-07A7-E7EB-4A62-E7026AC92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4CC7540-6566-2E49-869F-7367C23779F6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B5C29-2B6B-68E7-F0D8-FC6DEA545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EF1A2-F2B6-BBA9-9485-5B8D5A0A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5460AF-F3B6-3A49-A486-E0379CDC6A6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8799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794" y="7559466"/>
            <a:ext cx="19078178" cy="21380984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4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57903" y="7559466"/>
            <a:ext cx="19078178" cy="21380984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4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B849773-D3C9-79EA-8CB9-C7EC10DEF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88F7591-98F0-984F-9C4E-3F106DC3090E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736FF31-E32F-1117-983D-BC13F7C4F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30C631-C043-09DB-3BF3-F8A8717A3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3CEC87-F319-9648-8E9F-C1730C1D1C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4259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59794" y="7251987"/>
            <a:ext cx="19085679" cy="3022283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59666" indent="0">
              <a:buNone/>
              <a:defRPr sz="9400" b="1"/>
            </a:lvl2pPr>
            <a:lvl3pPr marL="4319333" indent="0">
              <a:buNone/>
              <a:defRPr sz="8500" b="1"/>
            </a:lvl3pPr>
            <a:lvl4pPr marL="6478999" indent="0">
              <a:buNone/>
              <a:defRPr sz="7600" b="1"/>
            </a:lvl4pPr>
            <a:lvl5pPr marL="8638666" indent="0">
              <a:buNone/>
              <a:defRPr sz="7600" b="1"/>
            </a:lvl5pPr>
            <a:lvl6pPr marL="10798332" indent="0">
              <a:buNone/>
              <a:defRPr sz="7600" b="1"/>
            </a:lvl6pPr>
            <a:lvl7pPr marL="12957999" indent="0">
              <a:buNone/>
              <a:defRPr sz="7600" b="1"/>
            </a:lvl7pPr>
            <a:lvl8pPr marL="15117665" indent="0">
              <a:buNone/>
              <a:defRPr sz="7600" b="1"/>
            </a:lvl8pPr>
            <a:lvl9pPr marL="17277332" indent="0">
              <a:buNone/>
              <a:defRPr sz="7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59794" y="10274271"/>
            <a:ext cx="19085679" cy="18666177"/>
          </a:xfrm>
        </p:spPr>
        <p:txBody>
          <a:bodyPr/>
          <a:lstStyle>
            <a:lvl1pPr>
              <a:defRPr sz="11300"/>
            </a:lvl1pPr>
            <a:lvl2pPr>
              <a:defRPr sz="94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42906" y="7251987"/>
            <a:ext cx="19093177" cy="3022283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59666" indent="0">
              <a:buNone/>
              <a:defRPr sz="9400" b="1"/>
            </a:lvl2pPr>
            <a:lvl3pPr marL="4319333" indent="0">
              <a:buNone/>
              <a:defRPr sz="8500" b="1"/>
            </a:lvl3pPr>
            <a:lvl4pPr marL="6478999" indent="0">
              <a:buNone/>
              <a:defRPr sz="7600" b="1"/>
            </a:lvl4pPr>
            <a:lvl5pPr marL="8638666" indent="0">
              <a:buNone/>
              <a:defRPr sz="7600" b="1"/>
            </a:lvl5pPr>
            <a:lvl6pPr marL="10798332" indent="0">
              <a:buNone/>
              <a:defRPr sz="7600" b="1"/>
            </a:lvl6pPr>
            <a:lvl7pPr marL="12957999" indent="0">
              <a:buNone/>
              <a:defRPr sz="7600" b="1"/>
            </a:lvl7pPr>
            <a:lvl8pPr marL="15117665" indent="0">
              <a:buNone/>
              <a:defRPr sz="7600" b="1"/>
            </a:lvl8pPr>
            <a:lvl9pPr marL="17277332" indent="0">
              <a:buNone/>
              <a:defRPr sz="7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42906" y="10274271"/>
            <a:ext cx="19093177" cy="18666177"/>
          </a:xfrm>
        </p:spPr>
        <p:txBody>
          <a:bodyPr/>
          <a:lstStyle>
            <a:lvl1pPr>
              <a:defRPr sz="11300"/>
            </a:lvl1pPr>
            <a:lvl2pPr>
              <a:defRPr sz="94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59863F4-1B11-2EBC-4F92-938292C28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C378058-0D52-0E4C-BD79-40E56E0C8922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B33C636-B958-B327-ACA4-D23C668B6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6640DA2-A698-C0E1-3330-C6DD59527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0D1940F-7390-5949-87AE-8E9068F58DD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914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323DEE7-69D7-E8EE-0797-34458982B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CE68647-F680-8248-86C4-D008AE7C0A7C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0EC97B-DFEE-DFEF-9BD6-E2B2FBF7C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EAE57D7-1D51-09E1-7657-6E45C6108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6B9767-E6E7-CC48-AC5C-D63872E6F01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5364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3796D4C-0CE3-F0A8-8EC8-DB25868A6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0F437F1-2E13-9747-9191-6210D6BCBBBE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9692F33-3420-24AB-CE89-1A4B6D939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3120D04-37C1-F0E4-1C40-C56C9B3A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FBA704-CD40-9A4A-AF61-76463F8AC9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8761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9797" y="1289909"/>
            <a:ext cx="14211145" cy="5489610"/>
          </a:xfrm>
        </p:spPr>
        <p:txBody>
          <a:bodyPr anchor="b"/>
          <a:lstStyle>
            <a:lvl1pPr algn="l">
              <a:defRPr sz="9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88387" y="1289911"/>
            <a:ext cx="24147694" cy="27650539"/>
          </a:xfrm>
        </p:spPr>
        <p:txBody>
          <a:bodyPr/>
          <a:lstStyle>
            <a:lvl1pPr>
              <a:defRPr sz="15200"/>
            </a:lvl1pPr>
            <a:lvl2pPr>
              <a:defRPr sz="13200"/>
            </a:lvl2pPr>
            <a:lvl3pPr>
              <a:defRPr sz="11300"/>
            </a:lvl3pPr>
            <a:lvl4pPr>
              <a:defRPr sz="9400"/>
            </a:lvl4pPr>
            <a:lvl5pPr>
              <a:defRPr sz="9400"/>
            </a:lvl5pPr>
            <a:lvl6pPr>
              <a:defRPr sz="9400"/>
            </a:lvl6pPr>
            <a:lvl7pPr>
              <a:defRPr sz="9400"/>
            </a:lvl7pPr>
            <a:lvl8pPr>
              <a:defRPr sz="9400"/>
            </a:lvl8pPr>
            <a:lvl9pPr>
              <a:defRPr sz="9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9797" y="6779522"/>
            <a:ext cx="14211145" cy="22160929"/>
          </a:xfrm>
        </p:spPr>
        <p:txBody>
          <a:bodyPr/>
          <a:lstStyle>
            <a:lvl1pPr marL="0" indent="0">
              <a:buNone/>
              <a:defRPr sz="6600"/>
            </a:lvl1pPr>
            <a:lvl2pPr marL="2159666" indent="0">
              <a:buNone/>
              <a:defRPr sz="5700"/>
            </a:lvl2pPr>
            <a:lvl3pPr marL="4319333" indent="0">
              <a:buNone/>
              <a:defRPr sz="4700"/>
            </a:lvl3pPr>
            <a:lvl4pPr marL="6478999" indent="0">
              <a:buNone/>
              <a:defRPr sz="4200"/>
            </a:lvl4pPr>
            <a:lvl5pPr marL="8638666" indent="0">
              <a:buNone/>
              <a:defRPr sz="4200"/>
            </a:lvl5pPr>
            <a:lvl6pPr marL="10798332" indent="0">
              <a:buNone/>
              <a:defRPr sz="4200"/>
            </a:lvl6pPr>
            <a:lvl7pPr marL="12957999" indent="0">
              <a:buNone/>
              <a:defRPr sz="4200"/>
            </a:lvl7pPr>
            <a:lvl8pPr marL="15117665" indent="0">
              <a:buNone/>
              <a:defRPr sz="4200"/>
            </a:lvl8pPr>
            <a:lvl9pPr marL="17277332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D0BE7AB-5465-2045-C031-AEBED383D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0622B1F-0F98-054A-9F2D-72830DFFC7E5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4468336-2C10-565E-8E25-BEA3A6573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669C3C3-4CD2-4EA9-F10D-AC5468995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12F7A7-05AE-EF47-878A-B700FB0F0D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978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6693" y="22678390"/>
            <a:ext cx="25917525" cy="2677312"/>
          </a:xfrm>
        </p:spPr>
        <p:txBody>
          <a:bodyPr anchor="b"/>
          <a:lstStyle>
            <a:lvl1pPr algn="l">
              <a:defRPr sz="9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466693" y="2894794"/>
            <a:ext cx="25917525" cy="19438620"/>
          </a:xfrm>
        </p:spPr>
        <p:txBody>
          <a:bodyPr rtlCol="0">
            <a:normAutofit/>
          </a:bodyPr>
          <a:lstStyle>
            <a:lvl1pPr marL="0" indent="0">
              <a:buNone/>
              <a:defRPr sz="15200"/>
            </a:lvl1pPr>
            <a:lvl2pPr marL="2159666" indent="0">
              <a:buNone/>
              <a:defRPr sz="13200"/>
            </a:lvl2pPr>
            <a:lvl3pPr marL="4319333" indent="0">
              <a:buNone/>
              <a:defRPr sz="11300"/>
            </a:lvl3pPr>
            <a:lvl4pPr marL="6478999" indent="0">
              <a:buNone/>
              <a:defRPr sz="9400"/>
            </a:lvl4pPr>
            <a:lvl5pPr marL="8638666" indent="0">
              <a:buNone/>
              <a:defRPr sz="9400"/>
            </a:lvl5pPr>
            <a:lvl6pPr marL="10798332" indent="0">
              <a:buNone/>
              <a:defRPr sz="9400"/>
            </a:lvl6pPr>
            <a:lvl7pPr marL="12957999" indent="0">
              <a:buNone/>
              <a:defRPr sz="9400"/>
            </a:lvl7pPr>
            <a:lvl8pPr marL="15117665" indent="0">
              <a:buNone/>
              <a:defRPr sz="9400"/>
            </a:lvl8pPr>
            <a:lvl9pPr marL="17277332" indent="0">
              <a:buNone/>
              <a:defRPr sz="94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66693" y="25355702"/>
            <a:ext cx="25917525" cy="3802228"/>
          </a:xfrm>
        </p:spPr>
        <p:txBody>
          <a:bodyPr/>
          <a:lstStyle>
            <a:lvl1pPr marL="0" indent="0">
              <a:buNone/>
              <a:defRPr sz="6600"/>
            </a:lvl1pPr>
            <a:lvl2pPr marL="2159666" indent="0">
              <a:buNone/>
              <a:defRPr sz="5700"/>
            </a:lvl2pPr>
            <a:lvl3pPr marL="4319333" indent="0">
              <a:buNone/>
              <a:defRPr sz="4700"/>
            </a:lvl3pPr>
            <a:lvl4pPr marL="6478999" indent="0">
              <a:buNone/>
              <a:defRPr sz="4200"/>
            </a:lvl4pPr>
            <a:lvl5pPr marL="8638666" indent="0">
              <a:buNone/>
              <a:defRPr sz="4200"/>
            </a:lvl5pPr>
            <a:lvl6pPr marL="10798332" indent="0">
              <a:buNone/>
              <a:defRPr sz="4200"/>
            </a:lvl6pPr>
            <a:lvl7pPr marL="12957999" indent="0">
              <a:buNone/>
              <a:defRPr sz="4200"/>
            </a:lvl7pPr>
            <a:lvl8pPr marL="15117665" indent="0">
              <a:buNone/>
              <a:defRPr sz="4200"/>
            </a:lvl8pPr>
            <a:lvl9pPr marL="17277332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3B47EE7-0E17-E17E-1A34-2D1938B17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1E09F3-D40F-7346-8FB1-D08E637C247E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47E9485-60BC-91DB-9CC6-32A91A6A9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D509C61-0642-119D-17F4-A50BD7C6F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CCE2C1-3E06-1246-825D-3F515FDC80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7183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4B11EB6-BF78-9F05-361B-AF2077363AE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160588" y="1296988"/>
            <a:ext cx="38876287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33" tIns="215967" rIns="431933" bIns="21596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197F535-04A9-4BC0-7FDB-60AE84D6009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160588" y="7559675"/>
            <a:ext cx="38876287" cy="2138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33" tIns="215967" rIns="431933" bIns="21596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DAC71-D05F-60F8-8308-CF9D50678E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159000" y="30027563"/>
            <a:ext cx="10079038" cy="1725612"/>
          </a:xfrm>
          <a:prstGeom prst="rect">
            <a:avLst/>
          </a:prstGeom>
        </p:spPr>
        <p:txBody>
          <a:bodyPr vert="horz" wrap="square" lIns="431933" tIns="215967" rIns="431933" bIns="215967" numCol="1" anchor="ctr" anchorCtr="0" compatLnSpc="1">
            <a:prstTxWarp prst="textNoShape">
              <a:avLst/>
            </a:prstTxWarp>
          </a:bodyPr>
          <a:lstStyle>
            <a:lvl1pPr>
              <a:defRPr sz="57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E0343CFB-1A87-1C4F-A951-8C8FA675BF30}" type="datetimeFigureOut">
              <a:rPr lang="en-US" altLang="en-US"/>
              <a:pPr/>
              <a:t>8/29/25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61287-A2F0-6095-876C-46F19B5CF5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758988" y="30027563"/>
            <a:ext cx="13677900" cy="1725612"/>
          </a:xfrm>
          <a:prstGeom prst="rect">
            <a:avLst/>
          </a:prstGeom>
        </p:spPr>
        <p:txBody>
          <a:bodyPr vert="horz" lIns="431933" tIns="215967" rIns="431933" bIns="215967" rtlCol="0" anchor="ctr"/>
          <a:lstStyle>
            <a:lvl1pPr algn="ctr" defTabSz="4319333" fontAlgn="auto">
              <a:spcBef>
                <a:spcPts val="0"/>
              </a:spcBef>
              <a:spcAft>
                <a:spcPts val="0"/>
              </a:spcAft>
              <a:defRPr sz="57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2E3C7-D3C4-71B8-BA92-A84DA142A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957838" y="30027563"/>
            <a:ext cx="10079037" cy="1725612"/>
          </a:xfrm>
          <a:prstGeom prst="rect">
            <a:avLst/>
          </a:prstGeom>
        </p:spPr>
        <p:txBody>
          <a:bodyPr vert="horz" wrap="square" lIns="431933" tIns="215967" rIns="431933" bIns="215967" numCol="1" anchor="ctr" anchorCtr="0" compatLnSpc="1">
            <a:prstTxWarp prst="textNoShape">
              <a:avLst/>
            </a:prstTxWarp>
          </a:bodyPr>
          <a:lstStyle>
            <a:lvl1pPr algn="r">
              <a:defRPr sz="57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B3C94D0A-2FB0-354B-B556-4DC5FF76F9AB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18000" rtl="0" eaLnBrk="0" fontAlgn="base" hangingPunct="0">
        <a:spcBef>
          <a:spcPct val="0"/>
        </a:spcBef>
        <a:spcAft>
          <a:spcPct val="0"/>
        </a:spcAft>
        <a:defRPr sz="208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318000" rtl="0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ctr" defTabSz="4318000" rtl="0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ctr" defTabSz="4318000" rtl="0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ctr" defTabSz="4318000" rtl="0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457200" algn="ctr" defTabSz="4318000" rtl="0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</a:defRPr>
      </a:lvl6pPr>
      <a:lvl7pPr marL="914400" algn="ctr" defTabSz="4318000" rtl="0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</a:defRPr>
      </a:lvl7pPr>
      <a:lvl8pPr marL="1371600" algn="ctr" defTabSz="4318000" rtl="0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</a:defRPr>
      </a:lvl8pPr>
      <a:lvl9pPr marL="1828800" algn="ctr" defTabSz="4318000" rtl="0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</a:defRPr>
      </a:lvl9pPr>
    </p:titleStyle>
    <p:bodyStyle>
      <a:lvl1pPr marL="1619250" indent="-1619250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5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3508375" indent="-1349375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32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5399088" indent="-1079500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13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7558088" indent="-1079500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4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9717088" indent="-1079500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9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1878166" indent="-1079833" algn="l" defTabSz="4319333" rtl="0" eaLnBrk="1" latinLnBrk="0" hangingPunct="1">
        <a:spcBef>
          <a:spcPct val="20000"/>
        </a:spcBef>
        <a:buFont typeface="Arial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6pPr>
      <a:lvl7pPr marL="14037832" indent="-1079833" algn="l" defTabSz="4319333" rtl="0" eaLnBrk="1" latinLnBrk="0" hangingPunct="1">
        <a:spcBef>
          <a:spcPct val="20000"/>
        </a:spcBef>
        <a:buFont typeface="Arial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7pPr>
      <a:lvl8pPr marL="16197499" indent="-1079833" algn="l" defTabSz="4319333" rtl="0" eaLnBrk="1" latinLnBrk="0" hangingPunct="1">
        <a:spcBef>
          <a:spcPct val="20000"/>
        </a:spcBef>
        <a:buFont typeface="Arial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8pPr>
      <a:lvl9pPr marL="18357165" indent="-1079833" algn="l" defTabSz="4319333" rtl="0" eaLnBrk="1" latinLnBrk="0" hangingPunct="1">
        <a:spcBef>
          <a:spcPct val="20000"/>
        </a:spcBef>
        <a:buFont typeface="Arial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666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333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78999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38666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798332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57999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17665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7332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16/S0031-9384(02)00756-4" TargetMode="External"/><Relationship Id="rId13" Type="http://schemas.microsoft.com/office/2007/relationships/hdphoto" Target="../media/hdphoto1.wdp"/><Relationship Id="rId18" Type="http://schemas.openxmlformats.org/officeDocument/2006/relationships/image" Target="../media/image9.png"/><Relationship Id="rId3" Type="http://schemas.openxmlformats.org/officeDocument/2006/relationships/image" Target="../media/image1.png"/><Relationship Id="rId21" Type="http://schemas.openxmlformats.org/officeDocument/2006/relationships/image" Target="../media/image12.png"/><Relationship Id="rId7" Type="http://schemas.openxmlformats.org/officeDocument/2006/relationships/hyperlink" Target="https://doi.org/10.3389/fnsys.2015.00150" TargetMode="External"/><Relationship Id="rId12" Type="http://schemas.openxmlformats.org/officeDocument/2006/relationships/image" Target="../media/image5.png"/><Relationship Id="rId1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7.png"/><Relationship Id="rId20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hyperlink" Target="https://doi.org/10.3389/fphys.2021.660124" TargetMode="External"/><Relationship Id="rId24" Type="http://schemas.openxmlformats.org/officeDocument/2006/relationships/image" Target="../media/image14.png"/><Relationship Id="rId5" Type="http://schemas.openxmlformats.org/officeDocument/2006/relationships/image" Target="../media/image3.png"/><Relationship Id="rId15" Type="http://schemas.openxmlformats.org/officeDocument/2006/relationships/image" Target="../media/image6.emf"/><Relationship Id="rId23" Type="http://schemas.microsoft.com/office/2007/relationships/hdphoto" Target="../media/hdphoto2.wdp"/><Relationship Id="rId10" Type="http://schemas.openxmlformats.org/officeDocument/2006/relationships/hyperlink" Target="https://doi.org/10.1016/S0006-8993(01)03369-8" TargetMode="External"/><Relationship Id="rId19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hyperlink" Target="https://doi.org/10.1371/journal.pone.0000001" TargetMode="External"/><Relationship Id="rId14" Type="http://schemas.openxmlformats.org/officeDocument/2006/relationships/oleObject" Target="../embeddings/oleObject1.bin"/><Relationship Id="rId2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6.emf"/><Relationship Id="rId3" Type="http://schemas.openxmlformats.org/officeDocument/2006/relationships/image" Target="../media/image15.png"/><Relationship Id="rId7" Type="http://schemas.openxmlformats.org/officeDocument/2006/relationships/image" Target="../media/image1.png"/><Relationship Id="rId12" Type="http://schemas.openxmlformats.org/officeDocument/2006/relationships/oleObject" Target="../embeddings/oleObject1.bin"/><Relationship Id="rId17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microsoft.com/office/2007/relationships/hdphoto" Target="../media/hdphoto1.wdp"/><Relationship Id="rId5" Type="http://schemas.openxmlformats.org/officeDocument/2006/relationships/image" Target="../media/image17.png"/><Relationship Id="rId15" Type="http://schemas.openxmlformats.org/officeDocument/2006/relationships/image" Target="../media/image20.png"/><Relationship Id="rId10" Type="http://schemas.openxmlformats.org/officeDocument/2006/relationships/image" Target="../media/image5.png"/><Relationship Id="rId4" Type="http://schemas.openxmlformats.org/officeDocument/2006/relationships/image" Target="../media/image16.png"/><Relationship Id="rId9" Type="http://schemas.openxmlformats.org/officeDocument/2006/relationships/image" Target="../media/image4.png"/><Relationship Id="rId1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oleObject" Target="../embeddings/oleObject1.bin"/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12" Type="http://schemas.microsoft.com/office/2007/relationships/hdphoto" Target="../media/hdphoto1.wdp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5.png"/><Relationship Id="rId5" Type="http://schemas.openxmlformats.org/officeDocument/2006/relationships/image" Target="../media/image17.png"/><Relationship Id="rId15" Type="http://schemas.openxmlformats.org/officeDocument/2006/relationships/image" Target="../media/image15.png"/><Relationship Id="rId10" Type="http://schemas.openxmlformats.org/officeDocument/2006/relationships/image" Target="../media/image22.png"/><Relationship Id="rId4" Type="http://schemas.openxmlformats.org/officeDocument/2006/relationships/image" Target="../media/image4.png"/><Relationship Id="rId9" Type="http://schemas.openxmlformats.org/officeDocument/2006/relationships/image" Target="../media/image21.png"/><Relationship Id="rId1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2AACFC-CD43-783D-EA26-E6C5394B8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41D020B9-4C9A-02BF-9E29-8DE8BE34E8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" t="1460" r="3401" b="1248"/>
          <a:stretch/>
        </p:blipFill>
        <p:spPr>
          <a:xfrm>
            <a:off x="655833" y="16387612"/>
            <a:ext cx="14596147" cy="11228121"/>
          </a:xfrm>
          <a:prstGeom prst="rect">
            <a:avLst/>
          </a:prstGeom>
        </p:spPr>
      </p:pic>
      <p:pic>
        <p:nvPicPr>
          <p:cNvPr id="8" name="Picture 7" descr="A diagram of a brain&#10;&#10;AI-generated content may be incorrect.">
            <a:extLst>
              <a:ext uri="{FF2B5EF4-FFF2-40B4-BE49-F238E27FC236}">
                <a16:creationId xmlns:a16="http://schemas.microsoft.com/office/drawing/2014/main" id="{0BA03208-85ED-5187-0C9A-566FDB1CCD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" t="7068" r="-243" b="6791"/>
          <a:stretch/>
        </p:blipFill>
        <p:spPr>
          <a:xfrm>
            <a:off x="473062" y="7466743"/>
            <a:ext cx="23354267" cy="40291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91995B3-97FB-BA3C-4AC7-7B256632F1ED}"/>
              </a:ext>
            </a:extLst>
          </p:cNvPr>
          <p:cNvSpPr/>
          <p:nvPr/>
        </p:nvSpPr>
        <p:spPr>
          <a:xfrm>
            <a:off x="-1" y="10917"/>
            <a:ext cx="43195875" cy="4794932"/>
          </a:xfrm>
          <a:prstGeom prst="rect">
            <a:avLst/>
          </a:prstGeom>
          <a:solidFill>
            <a:srgbClr val="EB647E"/>
          </a:solidFill>
          <a:ln>
            <a:solidFill>
              <a:srgbClr val="EA647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6A3BED-F793-971E-5581-D4B76177B2FA}"/>
              </a:ext>
            </a:extLst>
          </p:cNvPr>
          <p:cNvSpPr txBox="1"/>
          <p:nvPr/>
        </p:nvSpPr>
        <p:spPr>
          <a:xfrm>
            <a:off x="63703200" y="34137600"/>
            <a:ext cx="184731" cy="1400383"/>
          </a:xfrm>
          <a:prstGeom prst="rect">
            <a:avLst/>
          </a:prstGeom>
          <a:solidFill>
            <a:srgbClr val="C01D58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84E661-0681-2624-CC99-5C074C6E59A8}"/>
              </a:ext>
            </a:extLst>
          </p:cNvPr>
          <p:cNvSpPr txBox="1"/>
          <p:nvPr/>
        </p:nvSpPr>
        <p:spPr>
          <a:xfrm>
            <a:off x="506009" y="276173"/>
            <a:ext cx="4194535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Acute Stress Decreases Neuronal Communication and Excitability in the Female Rat Dorsomedial Hypothalamus via </a:t>
            </a:r>
            <a:r>
              <a:rPr lang="en-US" sz="7200" b="1" dirty="0">
                <a:solidFill>
                  <a:srgbClr val="FFADFF"/>
                </a:solidFill>
                <a:latin typeface="Trebuchet MS" panose="020B0703020202090204" pitchFamily="34" charset="0"/>
              </a:rPr>
              <a:t>Endocannabinoid-CB1 Receptor</a:t>
            </a:r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 </a:t>
            </a:r>
            <a:r>
              <a:rPr lang="en-US" sz="72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Signalling</a:t>
            </a:r>
            <a:endParaRPr lang="en-US" sz="72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Trebuchet MS" panose="020B0703020202090204" pitchFamily="34" charset="0"/>
              </a:rPr>
              <a:t>Ruby Muzzatti, Dr Karen Crosby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Trebuchet MS" panose="020B0703020202090204" pitchFamily="34" charset="0"/>
              </a:rPr>
              <a:t>Department of Biology, Mount Allison University, Sackville, New Brunswick, Canada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511569-8EBF-7894-FFB8-B923FBFF87E1}"/>
              </a:ext>
            </a:extLst>
          </p:cNvPr>
          <p:cNvSpPr txBox="1"/>
          <p:nvPr/>
        </p:nvSpPr>
        <p:spPr>
          <a:xfrm>
            <a:off x="573179" y="5119176"/>
            <a:ext cx="4845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EB647E"/>
                </a:solidFill>
                <a:latin typeface="Trebuchet MS" panose="020B0703020202090204" pitchFamily="34" charset="0"/>
              </a:rPr>
              <a:t>BACKGROUND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475944-3515-0E20-D4DB-CE470A641D47}"/>
              </a:ext>
            </a:extLst>
          </p:cNvPr>
          <p:cNvSpPr txBox="1"/>
          <p:nvPr/>
        </p:nvSpPr>
        <p:spPr>
          <a:xfrm>
            <a:off x="573462" y="13853784"/>
            <a:ext cx="3593569" cy="957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EB647E"/>
                </a:solidFill>
                <a:latin typeface="Trebuchet MS" panose="020B0703020202090204" pitchFamily="34" charset="0"/>
              </a:rPr>
              <a:t>METHODS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FBBF13E-6A2C-A053-4B86-1DA5243CA747}"/>
              </a:ext>
            </a:extLst>
          </p:cNvPr>
          <p:cNvSpPr txBox="1"/>
          <p:nvPr/>
        </p:nvSpPr>
        <p:spPr>
          <a:xfrm>
            <a:off x="701704" y="15245197"/>
            <a:ext cx="67840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Young, </a:t>
            </a:r>
            <a:r>
              <a:rPr lang="en-US" sz="3400" b="1" dirty="0">
                <a:latin typeface="Trebuchet MS" panose="020B0703020202090204" pitchFamily="34" charset="0"/>
              </a:rPr>
              <a:t>female</a:t>
            </a:r>
            <a:r>
              <a:rPr lang="en-US" sz="3400" dirty="0">
                <a:latin typeface="Trebuchet MS" panose="020B0703020202090204" pitchFamily="34" charset="0"/>
              </a:rPr>
              <a:t> Sprague-Dawley rats were exposed to </a:t>
            </a:r>
            <a:r>
              <a:rPr lang="en-US" sz="3400" b="1" dirty="0">
                <a:solidFill>
                  <a:srgbClr val="005B96"/>
                </a:solidFill>
                <a:latin typeface="Trebuchet MS" panose="020B0703020202090204" pitchFamily="34" charset="0"/>
              </a:rPr>
              <a:t>cold</a:t>
            </a:r>
            <a:endParaRPr lang="en-US" sz="3400" b="1" baseline="30000" dirty="0">
              <a:solidFill>
                <a:srgbClr val="005B96"/>
              </a:solidFill>
              <a:latin typeface="Trebuchet MS" panose="020B070302020209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F1659FC-072E-D226-AAB7-ADE01072CC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5477" y="1707260"/>
            <a:ext cx="4109776" cy="269190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FEA958F-BD0D-DADB-93B2-27B35ACBA6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82179" y="1670422"/>
            <a:ext cx="6719885" cy="287835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C2AF3C7-5C40-F50A-B760-8DD2B1A0189A}"/>
              </a:ext>
            </a:extLst>
          </p:cNvPr>
          <p:cNvSpPr txBox="1"/>
          <p:nvPr/>
        </p:nvSpPr>
        <p:spPr>
          <a:xfrm>
            <a:off x="3524351" y="13934468"/>
            <a:ext cx="13044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All experiments were performed according to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protocol #103088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approved by the </a:t>
            </a:r>
          </a:p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Mount Allison University Animal Care Committee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in accordance with the </a:t>
            </a:r>
          </a:p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Canadian Council on Animal Care Guidelines</a:t>
            </a:r>
            <a:endParaRPr lang="en-US" sz="2400" b="1" baseline="30000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BE6D7DB-DBC4-D834-BFA5-B135D1ABD075}"/>
              </a:ext>
            </a:extLst>
          </p:cNvPr>
          <p:cNvSpPr txBox="1"/>
          <p:nvPr/>
        </p:nvSpPr>
        <p:spPr>
          <a:xfrm>
            <a:off x="7655817" y="15236639"/>
            <a:ext cx="872098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They were anesthetized, euthanized, and their </a:t>
            </a:r>
            <a:r>
              <a:rPr lang="en-US" sz="3400" b="1" dirty="0">
                <a:latin typeface="Trebuchet MS" panose="020B0703020202090204" pitchFamily="34" charset="0"/>
              </a:rPr>
              <a:t>brains</a:t>
            </a:r>
            <a:r>
              <a:rPr lang="en-US" sz="3400" dirty="0">
                <a:latin typeface="Trebuchet MS" panose="020B0703020202090204" pitchFamily="34" charset="0"/>
              </a:rPr>
              <a:t> were quickly </a:t>
            </a:r>
            <a:r>
              <a:rPr lang="en-US" sz="3400" b="1" dirty="0">
                <a:latin typeface="Trebuchet MS" panose="020B0703020202090204" pitchFamily="34" charset="0"/>
              </a:rPr>
              <a:t>removed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EFFDD0F-9E4B-655F-B4B5-C918A0948DDF}"/>
              </a:ext>
            </a:extLst>
          </p:cNvPr>
          <p:cNvSpPr/>
          <p:nvPr/>
        </p:nvSpPr>
        <p:spPr>
          <a:xfrm>
            <a:off x="255235" y="29472211"/>
            <a:ext cx="11102342" cy="2698181"/>
          </a:xfrm>
          <a:prstGeom prst="rect">
            <a:avLst/>
          </a:prstGeom>
          <a:solidFill>
            <a:srgbClr val="EB647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buNone/>
            </a:pPr>
            <a:endParaRPr lang="en-CA" sz="1300" dirty="0">
              <a:effectLst/>
            </a:endParaRPr>
          </a:p>
          <a:p>
            <a:r>
              <a:rPr lang="en-CA" sz="1300" b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REFRENCES</a:t>
            </a:r>
          </a:p>
          <a:p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Schematic Images created using </a:t>
            </a:r>
            <a:r>
              <a:rPr lang="en-CA" sz="1300" b="1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BioRender</a:t>
            </a:r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.</a:t>
            </a:r>
            <a:endParaRPr lang="en-CA" sz="1300" b="1" dirty="0">
              <a:effectLst/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Labbé SM, Caron A, </a:t>
            </a:r>
            <a:r>
              <a:rPr lang="en-CA" sz="1300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Lanfray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D, Monge-</a:t>
            </a:r>
            <a:r>
              <a:rPr lang="en-CA" sz="1300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Rofarello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B, Bartness TJ, Richard D. Hypothalamic control of brown adipose tissue thermogenesis. </a:t>
            </a:r>
            <a:r>
              <a:rPr lang="en-CA" sz="1300" i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Front Syst </a:t>
            </a:r>
            <a:r>
              <a:rPr lang="en-CA" sz="1300" i="1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Neurosci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. 2015;9. doi: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  <a:hlinkClick r:id="rId7"/>
              </a:rPr>
              <a:t>10.3389/fnsys.2015.00150</a:t>
            </a:r>
            <a:endParaRPr lang="en-CA" sz="1300" dirty="0">
              <a:effectLst/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228600" indent="-228600">
              <a:buFontTx/>
              <a:buAutoNum type="arabicPeriod"/>
            </a:pP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Bellinger LL, </a:t>
            </a:r>
            <a:r>
              <a:rPr lang="en-CA" sz="1300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Bernardis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LL. The dorsomedial hypothalamic nucleus and its role in ingestive behavior and body weight regulation. </a:t>
            </a:r>
            <a:r>
              <a:rPr lang="en-CA" sz="1300" i="1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Physiol</a:t>
            </a:r>
            <a:r>
              <a:rPr lang="en-CA" sz="1300" i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&amp; </a:t>
            </a:r>
            <a:r>
              <a:rPr lang="en-CA" sz="1300" i="1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Behav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. 2002;76(3):431-442. doi: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  <a:hlinkClick r:id="rId8"/>
              </a:rPr>
              <a:t>10.1016/S0031-9384(02)00756-4</a:t>
            </a:r>
            <a:endParaRPr lang="en-CA" sz="1300" dirty="0">
              <a:effectLst/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228600" indent="-228600">
              <a:buFontTx/>
              <a:buAutoNum type="arabicPeriod"/>
            </a:pP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Almeida MC, Steiner AA, Branco LGS, Romanovsky AA. Neural Substrate of Cold-Seeking Behavior in Endotoxin Shock. Aballay A, ed. </a:t>
            </a:r>
            <a:r>
              <a:rPr lang="en-CA" sz="1300" i="1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PLoS</a:t>
            </a:r>
            <a:r>
              <a:rPr lang="en-CA" sz="1300" i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ONE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. 2006;1(1):e1. doi: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  <a:hlinkClick r:id="rId9"/>
              </a:rPr>
              <a:t>10.1371/journal.pone.0000001</a:t>
            </a:r>
            <a:endParaRPr lang="en-CA" sz="1300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228600" indent="-228600">
              <a:buFontTx/>
              <a:buAutoNum type="arabicPeriod"/>
            </a:pPr>
            <a:r>
              <a:rPr lang="en-CA" sz="1300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Zaretskaia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MV, Zaretsky DV, Shekhar A, DiMicco JA. Chemical stimulation of the dorsomedial hypothalamus evokes non-shivering thermogenesis in anesthetized rats. </a:t>
            </a:r>
            <a:r>
              <a:rPr lang="en-CA" sz="1300" i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Brain Res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. 2002;928(1-2):113-125. doi: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  <a:hlinkClick r:id="rId10"/>
              </a:rPr>
              <a:t>10.1016/S0006-8993(01)03369-8</a:t>
            </a:r>
            <a:endParaRPr lang="en-CA" sz="1300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228600" indent="-228600">
              <a:buFontTx/>
              <a:buAutoNum type="arabicPeriod"/>
            </a:pP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El Marzouki H, </a:t>
            </a:r>
            <a:r>
              <a:rPr lang="en-CA" sz="1300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Aboussaleh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Y, </a:t>
            </a:r>
            <a:r>
              <a:rPr lang="en-CA" sz="1300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Najimi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M, </a:t>
            </a:r>
            <a:r>
              <a:rPr lang="en-CA" sz="1300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Chigr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F, </a:t>
            </a:r>
            <a:r>
              <a:rPr lang="en-CA" sz="1300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Ahami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A. Effect of Cold Stress on Neurobehavioral and Physiological Parameters in Rats. </a:t>
            </a:r>
            <a:r>
              <a:rPr lang="en-CA" sz="1300" i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Front Physiol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. 2021;12. doi: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  <a:hlinkClick r:id="rId11"/>
              </a:rPr>
              <a:t>10.3389/fphys.2021.660124</a:t>
            </a:r>
            <a:endParaRPr lang="en-CA" sz="1300" dirty="0">
              <a:effectLst/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228600" indent="-228600">
              <a:buFontTx/>
              <a:buAutoNum type="arabicPeriod"/>
            </a:pP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Laureijs C, </a:t>
            </a:r>
            <a:r>
              <a:rPr lang="en-CA" sz="1300" i="1" dirty="0" err="1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patchclampplotteR</a:t>
            </a:r>
            <a:r>
              <a:rPr lang="en-CA" sz="1300" i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: Plot and Analyze Raw Patch Clamp Electrophysiology Data</a:t>
            </a: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[R Package]. Version 0.1.0. 2025.</a:t>
            </a:r>
          </a:p>
          <a:p>
            <a:pPr algn="r">
              <a:buNone/>
            </a:pPr>
            <a:endParaRPr lang="en-CA" sz="1000" dirty="0">
              <a:effectLst/>
            </a:endParaRPr>
          </a:p>
          <a:p>
            <a:pPr algn="ctr"/>
            <a:endParaRPr lang="en-US" sz="1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3D38D09-7DD4-45DA-AE00-39EBB948139F}"/>
              </a:ext>
            </a:extLst>
          </p:cNvPr>
          <p:cNvSpPr txBox="1"/>
          <p:nvPr/>
        </p:nvSpPr>
        <p:spPr>
          <a:xfrm>
            <a:off x="6240128" y="19282426"/>
            <a:ext cx="7359676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Trebuchet MS" panose="020B0703020202090204" pitchFamily="34" charset="0"/>
              </a:rPr>
              <a:t>Prior to brain removal, </a:t>
            </a:r>
            <a:r>
              <a:rPr lang="en-US" sz="3300" b="1" dirty="0">
                <a:latin typeface="Trebuchet MS" panose="020B0703020202090204" pitchFamily="34" charset="0"/>
              </a:rPr>
              <a:t>core body temperature </a:t>
            </a:r>
            <a:r>
              <a:rPr lang="en-US" sz="3300" dirty="0">
                <a:latin typeface="Trebuchet MS" panose="020B0703020202090204" pitchFamily="34" charset="0"/>
              </a:rPr>
              <a:t>was measured, </a:t>
            </a:r>
          </a:p>
          <a:p>
            <a:pPr algn="ctr"/>
            <a:r>
              <a:rPr lang="en-US" sz="3300" dirty="0">
                <a:latin typeface="Trebuchet MS" panose="020B0703020202090204" pitchFamily="34" charset="0"/>
              </a:rPr>
              <a:t>and immediately following brain removal, an </a:t>
            </a:r>
            <a:r>
              <a:rPr lang="en-US" sz="3300" b="1" dirty="0">
                <a:latin typeface="Trebuchet MS" panose="020B0703020202090204" pitchFamily="34" charset="0"/>
              </a:rPr>
              <a:t>interscapular BAT </a:t>
            </a:r>
            <a:r>
              <a:rPr lang="en-US" sz="3300" dirty="0">
                <a:latin typeface="Trebuchet MS" panose="020B0703020202090204" pitchFamily="34" charset="0"/>
              </a:rPr>
              <a:t>sample was collected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041882C-41EB-10B1-8AC5-CD83F79BBBF7}"/>
              </a:ext>
            </a:extLst>
          </p:cNvPr>
          <p:cNvSpPr txBox="1"/>
          <p:nvPr/>
        </p:nvSpPr>
        <p:spPr>
          <a:xfrm>
            <a:off x="11874759" y="21670756"/>
            <a:ext cx="472675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      250 µm </a:t>
            </a:r>
          </a:p>
          <a:p>
            <a:pPr algn="ctr"/>
            <a:r>
              <a:rPr lang="en-US" sz="3400" dirty="0">
                <a:latin typeface="Trebuchet MS" panose="020B0703020202090204" pitchFamily="34" charset="0"/>
              </a:rPr>
              <a:t>coronal brain slices containing the </a:t>
            </a:r>
            <a:r>
              <a:rPr lang="en-US" sz="3400" b="1" dirty="0">
                <a:latin typeface="Trebuchet MS" panose="020B0703020202090204" pitchFamily="34" charset="0"/>
              </a:rPr>
              <a:t>DMH</a:t>
            </a:r>
            <a:r>
              <a:rPr lang="en-US" sz="3400" dirty="0">
                <a:latin typeface="Trebuchet MS" panose="020B0703020202090204" pitchFamily="34" charset="0"/>
              </a:rPr>
              <a:t> were kept alive in  oxygenated </a:t>
            </a:r>
            <a:r>
              <a:rPr lang="en-US" sz="3400" b="1" dirty="0">
                <a:latin typeface="Trebuchet MS" panose="020B0703020202090204" pitchFamily="34" charset="0"/>
              </a:rPr>
              <a:t>artificial cerebrospinal fluid</a:t>
            </a:r>
            <a:r>
              <a:rPr lang="en-US" sz="3400" dirty="0">
                <a:latin typeface="Trebuchet MS" panose="020B0703020202090204" pitchFamily="34" charset="0"/>
              </a:rPr>
              <a:t> kept at 32.5 ℃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F841A8B-3106-CAD2-A4E3-9E95F487DBEA}"/>
              </a:ext>
            </a:extLst>
          </p:cNvPr>
          <p:cNvSpPr txBox="1"/>
          <p:nvPr/>
        </p:nvSpPr>
        <p:spPr>
          <a:xfrm>
            <a:off x="255235" y="22731710"/>
            <a:ext cx="516317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A </a:t>
            </a:r>
            <a:r>
              <a:rPr lang="en-US" sz="3400" b="1" dirty="0">
                <a:latin typeface="Trebuchet MS" panose="020B0703020202090204" pitchFamily="34" charset="0"/>
              </a:rPr>
              <a:t>recording</a:t>
            </a:r>
            <a:r>
              <a:rPr lang="en-US" sz="3400" dirty="0">
                <a:latin typeface="Trebuchet MS" panose="020B0703020202090204" pitchFamily="34" charset="0"/>
              </a:rPr>
              <a:t> electrode was inserted into </a:t>
            </a:r>
            <a:r>
              <a:rPr lang="en-US" sz="3400" b="1" dirty="0">
                <a:latin typeface="Trebuchet MS" panose="020B0703020202090204" pitchFamily="34" charset="0"/>
              </a:rPr>
              <a:t>DMH neurons</a:t>
            </a:r>
            <a:r>
              <a:rPr lang="en-US" sz="3400" dirty="0">
                <a:latin typeface="Trebuchet MS" panose="020B0703020202090204" pitchFamily="34" charset="0"/>
              </a:rPr>
              <a:t>, and a stimulating electrode into the surrounding tissue to evoke </a:t>
            </a:r>
            <a:r>
              <a:rPr lang="en-US" sz="3400" b="1" dirty="0">
                <a:latin typeface="Trebuchet MS" panose="020B0703020202090204" pitchFamily="34" charset="0"/>
              </a:rPr>
              <a:t>excitatory</a:t>
            </a:r>
            <a:r>
              <a:rPr lang="en-US" sz="3400" dirty="0">
                <a:latin typeface="Trebuchet MS" panose="020B0703020202090204" pitchFamily="34" charset="0"/>
              </a:rPr>
              <a:t> postsynaptic currents (eEPSC)</a:t>
            </a:r>
          </a:p>
        </p:txBody>
      </p:sp>
      <p:pic>
        <p:nvPicPr>
          <p:cNvPr id="53" name="Picture 52" descr="A close-up of a grey surface&#10;&#10;AI-generated content may be incorrect.">
            <a:extLst>
              <a:ext uri="{FF2B5EF4-FFF2-40B4-BE49-F238E27FC236}">
                <a16:creationId xmlns:a16="http://schemas.microsoft.com/office/drawing/2014/main" id="{DEFCB9C7-65A7-4281-67F3-C6A40D67975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716" t="18425" r="20460" b="22384"/>
          <a:stretch/>
        </p:blipFill>
        <p:spPr>
          <a:xfrm>
            <a:off x="5674332" y="21975366"/>
            <a:ext cx="5185783" cy="4829606"/>
          </a:xfrm>
          <a:prstGeom prst="rect">
            <a:avLst/>
          </a:prstGeom>
        </p:spPr>
      </p:pic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14D7EB5A-7A89-4358-8663-2DA9C3A573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4186237"/>
              </p:ext>
            </p:extLst>
          </p:nvPr>
        </p:nvGraphicFramePr>
        <p:xfrm>
          <a:off x="545880" y="27437846"/>
          <a:ext cx="1587075" cy="1320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14" imgW="1114641" imgH="927614" progId="CorelDraw.Graphic.17">
                  <p:embed/>
                </p:oleObj>
              </mc:Choice>
              <mc:Fallback>
                <p:oleObj name="CorelDRAW" r:id="rId14" imgW="1114641" imgH="927614" progId="CorelDraw.Graphic.17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F9E71EDB-5051-A4E7-99D0-3DA63224ED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45880" y="27437846"/>
                        <a:ext cx="1587075" cy="13203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8F7E1525-C1B6-1223-D04D-8FA314A2A224}"/>
              </a:ext>
            </a:extLst>
          </p:cNvPr>
          <p:cNvSpPr txBox="1"/>
          <p:nvPr/>
        </p:nvSpPr>
        <p:spPr>
          <a:xfrm>
            <a:off x="4273910" y="27098417"/>
            <a:ext cx="735967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>
                <a:latin typeface="Trebuchet MS" panose="020B0703020202090204" pitchFamily="34" charset="0"/>
              </a:rPr>
              <a:t>Living</a:t>
            </a:r>
            <a:r>
              <a:rPr lang="en-US" sz="3400" dirty="0">
                <a:latin typeface="Trebuchet MS" panose="020B0703020202090204" pitchFamily="34" charset="0"/>
              </a:rPr>
              <a:t> </a:t>
            </a:r>
            <a:r>
              <a:rPr lang="en-US" sz="3400" b="1" dirty="0">
                <a:latin typeface="Trebuchet MS" panose="020B0703020202090204" pitchFamily="34" charset="0"/>
              </a:rPr>
              <a:t>neurons</a:t>
            </a:r>
            <a:r>
              <a:rPr lang="en-US" sz="3400" dirty="0">
                <a:latin typeface="Trebuchet MS" panose="020B0703020202090204" pitchFamily="34" charset="0"/>
              </a:rPr>
              <a:t> were recorded from </a:t>
            </a:r>
          </a:p>
          <a:p>
            <a:pPr algn="ctr"/>
            <a:r>
              <a:rPr lang="en-US" sz="3400" dirty="0">
                <a:latin typeface="Trebuchet MS" panose="020B0703020202090204" pitchFamily="34" charset="0"/>
              </a:rPr>
              <a:t>before and after high frequency stimulation (HFS)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AD1FCB4-B344-2A7A-BBFC-59ED6EB70349}"/>
              </a:ext>
            </a:extLst>
          </p:cNvPr>
          <p:cNvSpPr txBox="1"/>
          <p:nvPr/>
        </p:nvSpPr>
        <p:spPr>
          <a:xfrm>
            <a:off x="24433214" y="5245820"/>
            <a:ext cx="18108087" cy="2636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Previous work by </a:t>
            </a:r>
            <a:r>
              <a:rPr lang="en-US" sz="3600" b="1" dirty="0">
                <a:latin typeface="Trebuchet MS" panose="020B0703020202090204" pitchFamily="34" charset="0"/>
              </a:rPr>
              <a:t>Truman Wood </a:t>
            </a:r>
            <a:r>
              <a:rPr lang="en-US" sz="3600" dirty="0">
                <a:latin typeface="Trebuchet MS" panose="020B0703020202090204" pitchFamily="34" charset="0"/>
              </a:rPr>
              <a:t>found that </a:t>
            </a:r>
            <a:r>
              <a:rPr lang="en-US" sz="3600" b="1" dirty="0">
                <a:latin typeface="Trebuchet MS" panose="020B0703020202090204" pitchFamily="34" charset="0"/>
              </a:rPr>
              <a:t>acute cold exposure </a:t>
            </a:r>
            <a:r>
              <a:rPr lang="en-US" sz="3600" dirty="0">
                <a:latin typeface="Trebuchet MS" panose="020B0703020202090204" pitchFamily="34" charset="0"/>
              </a:rPr>
              <a:t>in </a:t>
            </a:r>
            <a:r>
              <a:rPr lang="en-US" sz="3600" b="1" dirty="0">
                <a:latin typeface="Trebuchet MS" panose="020B0703020202090204" pitchFamily="34" charset="0"/>
              </a:rPr>
              <a:t>male</a:t>
            </a:r>
            <a:r>
              <a:rPr lang="en-US" sz="3600" dirty="0">
                <a:latin typeface="Trebuchet MS" panose="020B0703020202090204" pitchFamily="34" charset="0"/>
              </a:rPr>
              <a:t> rats: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Did not change core body temperature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latin typeface="Trebuchet MS" panose="020B0703020202090204" pitchFamily="34" charset="0"/>
              </a:rPr>
              <a:t>Decreased baseline </a:t>
            </a:r>
            <a:r>
              <a:rPr lang="en-US" sz="3600" dirty="0">
                <a:latin typeface="Trebuchet MS" panose="020B0703020202090204" pitchFamily="34" charset="0"/>
              </a:rPr>
              <a:t>glutamate transmission (eEPSC)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Resulted in </a:t>
            </a:r>
            <a:r>
              <a:rPr lang="en-US" sz="3600" b="1" dirty="0">
                <a:latin typeface="Trebuchet MS" panose="020B0703020202090204" pitchFamily="34" charset="0"/>
              </a:rPr>
              <a:t>long-term depression </a:t>
            </a:r>
            <a:r>
              <a:rPr lang="en-US" sz="3600" dirty="0">
                <a:latin typeface="Trebuchet MS" panose="020B0703020202090204" pitchFamily="34" charset="0"/>
              </a:rPr>
              <a:t>in the strength of glutamate synapses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3200" baseline="30000" dirty="0">
              <a:latin typeface="Trebuchet MS" panose="020B0703020202090204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7311DB2-5DE2-E84C-81FD-275382290905}"/>
              </a:ext>
            </a:extLst>
          </p:cNvPr>
          <p:cNvSpPr txBox="1"/>
          <p:nvPr/>
        </p:nvSpPr>
        <p:spPr>
          <a:xfrm>
            <a:off x="28205633" y="8299146"/>
            <a:ext cx="12961656" cy="2636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Female rats may be </a:t>
            </a:r>
            <a:r>
              <a:rPr lang="en-US" sz="3600" b="1" dirty="0">
                <a:latin typeface="Trebuchet MS" panose="020B0703020202090204" pitchFamily="34" charset="0"/>
              </a:rPr>
              <a:t>more resilient </a:t>
            </a:r>
            <a:r>
              <a:rPr lang="en-US" sz="3600" dirty="0">
                <a:latin typeface="Trebuchet MS" panose="020B0703020202090204" pitchFamily="34" charset="0"/>
              </a:rPr>
              <a:t>to </a:t>
            </a:r>
            <a:r>
              <a:rPr lang="en-US" sz="3600" b="1" dirty="0">
                <a:latin typeface="Trebuchet MS" panose="020B0703020202090204" pitchFamily="34" charset="0"/>
              </a:rPr>
              <a:t>chronic</a:t>
            </a:r>
            <a:r>
              <a:rPr lang="en-US" sz="3600" dirty="0">
                <a:latin typeface="Trebuchet MS" panose="020B0703020202090204" pitchFamily="34" charset="0"/>
              </a:rPr>
              <a:t> cold exposure: they don’t experience the increased relative weight of adrenal glands, increased plasma corticosterone levels, or an effect on body weight, that male rats do</a:t>
            </a:r>
            <a:r>
              <a:rPr lang="en-US" sz="3600" baseline="30000" dirty="0">
                <a:latin typeface="Trebuchet MS" panose="020B0703020202090204" pitchFamily="34" charset="0"/>
              </a:rPr>
              <a:t>5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sz="3200" baseline="30000" dirty="0">
              <a:latin typeface="Trebuchet MS" panose="020B0703020202090204" pitchFamily="34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226C97E-3D48-627C-73C3-1CBC896C97C7}"/>
              </a:ext>
            </a:extLst>
          </p:cNvPr>
          <p:cNvSpPr/>
          <p:nvPr/>
        </p:nvSpPr>
        <p:spPr>
          <a:xfrm>
            <a:off x="287817" y="4957781"/>
            <a:ext cx="42452590" cy="8540527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3E77447-C1FD-32E1-1564-6EFC6CE08EEB}"/>
              </a:ext>
            </a:extLst>
          </p:cNvPr>
          <p:cNvSpPr/>
          <p:nvPr/>
        </p:nvSpPr>
        <p:spPr>
          <a:xfrm>
            <a:off x="288100" y="13721099"/>
            <a:ext cx="16413789" cy="15562593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2DCBECD-A2B2-580E-E136-FD7DC77DFF9A}"/>
              </a:ext>
            </a:extLst>
          </p:cNvPr>
          <p:cNvSpPr txBox="1"/>
          <p:nvPr/>
        </p:nvSpPr>
        <p:spPr>
          <a:xfrm>
            <a:off x="17277385" y="13762754"/>
            <a:ext cx="3145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EB647E"/>
                </a:solidFill>
                <a:latin typeface="Trebuchet MS" panose="020B0703020202090204" pitchFamily="34" charset="0"/>
              </a:rPr>
              <a:t>RESULTS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9EFE0107-4300-4B43-7E4F-0B17B482682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1" t="2748" r="2238" b="4324"/>
          <a:stretch/>
        </p:blipFill>
        <p:spPr>
          <a:xfrm>
            <a:off x="17827207" y="22029354"/>
            <a:ext cx="7011144" cy="5150899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9D01DFBA-ACA4-16AF-E61C-F1B16080427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3" t="2749" r="2694" b="4325"/>
          <a:stretch/>
        </p:blipFill>
        <p:spPr>
          <a:xfrm>
            <a:off x="17694544" y="15838804"/>
            <a:ext cx="7011144" cy="5150899"/>
          </a:xfrm>
          <a:prstGeom prst="rect">
            <a:avLst/>
          </a:prstGeom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95326799-A773-D0D4-AD48-15FEA8C30B39}"/>
              </a:ext>
            </a:extLst>
          </p:cNvPr>
          <p:cNvGrpSpPr>
            <a:grpSpLocks noChangeAspect="1"/>
          </p:cNvGrpSpPr>
          <p:nvPr/>
        </p:nvGrpSpPr>
        <p:grpSpPr>
          <a:xfrm>
            <a:off x="25918489" y="15831170"/>
            <a:ext cx="16953035" cy="11522636"/>
            <a:chOff x="29611106" y="16122746"/>
            <a:chExt cx="13032057" cy="8545197"/>
          </a:xfrm>
        </p:grpSpPr>
        <p:pic>
          <p:nvPicPr>
            <p:cNvPr id="92" name="Picture 91" descr="A graph with dots and numbers&#10;&#10;AI-generated content may be incorrect.">
              <a:extLst>
                <a:ext uri="{FF2B5EF4-FFF2-40B4-BE49-F238E27FC236}">
                  <a16:creationId xmlns:a16="http://schemas.microsoft.com/office/drawing/2014/main" id="{14096C49-622E-573A-3462-8524B43ABE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11106" y="16122746"/>
              <a:ext cx="6400800" cy="4572000"/>
            </a:xfrm>
            <a:prstGeom prst="rect">
              <a:avLst/>
            </a:prstGeom>
          </p:spPr>
        </p:pic>
        <p:pic>
          <p:nvPicPr>
            <p:cNvPr id="94" name="Picture 93" descr="A graph of a number of women&#10;&#10;AI-generated content may be incorrect.">
              <a:extLst>
                <a:ext uri="{FF2B5EF4-FFF2-40B4-BE49-F238E27FC236}">
                  <a16:creationId xmlns:a16="http://schemas.microsoft.com/office/drawing/2014/main" id="{F89A7F36-1E3B-92D1-64AC-B3FD77E7D0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46753" y="20095943"/>
              <a:ext cx="6400800" cy="4572000"/>
            </a:xfrm>
            <a:prstGeom prst="rect">
              <a:avLst/>
            </a:prstGeom>
          </p:spPr>
        </p:pic>
        <p:pic>
          <p:nvPicPr>
            <p:cNvPr id="96" name="Picture 95" descr="A graph of blue dots&#10;&#10;AI-generated content may be incorrect.">
              <a:extLst>
                <a:ext uri="{FF2B5EF4-FFF2-40B4-BE49-F238E27FC236}">
                  <a16:creationId xmlns:a16="http://schemas.microsoft.com/office/drawing/2014/main" id="{F40620C7-8A81-36BA-7639-266537387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09311" y="16161536"/>
              <a:ext cx="6400800" cy="4572000"/>
            </a:xfrm>
            <a:prstGeom prst="rect">
              <a:avLst/>
            </a:prstGeom>
          </p:spPr>
        </p:pic>
        <p:pic>
          <p:nvPicPr>
            <p:cNvPr id="98" name="Picture 97" descr="A graph of a number of women and men&#10;&#10;AI-generated content may be incorrect.">
              <a:extLst>
                <a:ext uri="{FF2B5EF4-FFF2-40B4-BE49-F238E27FC236}">
                  <a16:creationId xmlns:a16="http://schemas.microsoft.com/office/drawing/2014/main" id="{27CC81A9-82EA-7291-62F6-F71C5DC1D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242363" y="20095943"/>
              <a:ext cx="6400800" cy="45720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E45BF59B-BDD9-23AB-3BEC-F7E184A57445}"/>
              </a:ext>
            </a:extLst>
          </p:cNvPr>
          <p:cNvSpPr/>
          <p:nvPr/>
        </p:nvSpPr>
        <p:spPr>
          <a:xfrm>
            <a:off x="16926382" y="28122941"/>
            <a:ext cx="25814025" cy="4047452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C9C921E-81EC-9DE5-E39F-FF6781116E2E}"/>
              </a:ext>
            </a:extLst>
          </p:cNvPr>
          <p:cNvSpPr txBox="1"/>
          <p:nvPr/>
        </p:nvSpPr>
        <p:spPr>
          <a:xfrm>
            <a:off x="28363613" y="14098406"/>
            <a:ext cx="139663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5B96"/>
                </a:solidFill>
                <a:latin typeface="Trebuchet MS" panose="020B0703020202090204" pitchFamily="34" charset="0"/>
              </a:rPr>
              <a:t>Acute cold exposure </a:t>
            </a:r>
            <a:r>
              <a:rPr lang="en-US" sz="3600" b="1" dirty="0">
                <a:latin typeface="Trebuchet MS" panose="020B0703020202090204" pitchFamily="34" charset="0"/>
              </a:rPr>
              <a:t>significantly</a:t>
            </a:r>
            <a:r>
              <a:rPr lang="en-US" sz="3600" dirty="0">
                <a:latin typeface="Trebuchet MS" panose="020B0703020202090204" pitchFamily="34" charset="0"/>
              </a:rPr>
              <a:t> </a:t>
            </a:r>
            <a:r>
              <a:rPr lang="en-US" sz="3600" b="1" dirty="0">
                <a:latin typeface="Trebuchet MS" panose="020B0703020202090204" pitchFamily="34" charset="0"/>
              </a:rPr>
              <a:t>decreased</a:t>
            </a:r>
            <a:r>
              <a:rPr lang="en-US" sz="3600" dirty="0">
                <a:latin typeface="Trebuchet MS" panose="020B0703020202090204" pitchFamily="34" charset="0"/>
              </a:rPr>
              <a:t> the </a:t>
            </a:r>
          </a:p>
          <a:p>
            <a:pPr algn="ctr"/>
            <a:r>
              <a:rPr lang="en-US" sz="3600" dirty="0">
                <a:latin typeface="Trebuchet MS" panose="020B0703020202090204" pitchFamily="34" charset="0"/>
              </a:rPr>
              <a:t>amplitude of evoked excitatory postsynaptic currents (eEPSC)</a:t>
            </a:r>
            <a:endParaRPr lang="en-US" sz="3600" baseline="30000" dirty="0">
              <a:latin typeface="Trebuchet MS" panose="020B0703020202090204" pitchFamily="34" charset="0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43EA380-C2F3-DF08-F14A-B30BE1567CF8}"/>
              </a:ext>
            </a:extLst>
          </p:cNvPr>
          <p:cNvSpPr/>
          <p:nvPr/>
        </p:nvSpPr>
        <p:spPr>
          <a:xfrm>
            <a:off x="16926382" y="13721099"/>
            <a:ext cx="25814025" cy="14235298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73C106C-0A7A-E28F-58B7-0D738DA6D31E}"/>
              </a:ext>
            </a:extLst>
          </p:cNvPr>
          <p:cNvSpPr txBox="1"/>
          <p:nvPr/>
        </p:nvSpPr>
        <p:spPr>
          <a:xfrm>
            <a:off x="17188794" y="28253110"/>
            <a:ext cx="50092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EB647E"/>
                </a:solidFill>
                <a:latin typeface="Trebuchet MS" panose="020B0703020202090204" pitchFamily="34" charset="0"/>
              </a:rPr>
              <a:t>CONCLUSIONS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452771B-79B3-791F-D980-16795556ECE4}"/>
              </a:ext>
            </a:extLst>
          </p:cNvPr>
          <p:cNvSpPr txBox="1"/>
          <p:nvPr/>
        </p:nvSpPr>
        <p:spPr>
          <a:xfrm>
            <a:off x="17277385" y="29178552"/>
            <a:ext cx="127704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Cold exposure </a:t>
            </a:r>
            <a:r>
              <a:rPr lang="en-US" sz="3600" b="1" dirty="0">
                <a:latin typeface="Trebuchet MS" panose="020B0703020202090204" pitchFamily="34" charset="0"/>
              </a:rPr>
              <a:t>does not affect </a:t>
            </a:r>
            <a:r>
              <a:rPr lang="en-US" sz="3600" dirty="0">
                <a:latin typeface="Trebuchet MS" panose="020B0703020202090204" pitchFamily="34" charset="0"/>
              </a:rPr>
              <a:t>baseline synaptic transmission in the DMH of female rats (</a:t>
            </a:r>
            <a:r>
              <a:rPr lang="en-US" sz="3600" b="1" dirty="0">
                <a:latin typeface="Trebuchet MS" panose="020B0703020202090204" pitchFamily="34" charset="0"/>
              </a:rPr>
              <a:t>unlike</a:t>
            </a:r>
            <a:r>
              <a:rPr lang="en-US" sz="3600" dirty="0">
                <a:latin typeface="Trebuchet MS" panose="020B0703020202090204" pitchFamily="34" charset="0"/>
              </a:rPr>
              <a:t> the cold-induced </a:t>
            </a:r>
            <a:r>
              <a:rPr lang="en-US" sz="3600" b="1" dirty="0">
                <a:latin typeface="Trebuchet MS" panose="020B0703020202090204" pitchFamily="34" charset="0"/>
              </a:rPr>
              <a:t>decrease</a:t>
            </a:r>
            <a:r>
              <a:rPr lang="en-US" sz="3600" dirty="0">
                <a:latin typeface="Trebuchet MS" panose="020B0703020202090204" pitchFamily="34" charset="0"/>
              </a:rPr>
              <a:t> observed in males)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Cold exposure triggers a </a:t>
            </a:r>
            <a:r>
              <a:rPr lang="en-US" sz="3600" b="1" dirty="0">
                <a:latin typeface="Trebuchet MS" panose="020B0703020202090204" pitchFamily="34" charset="0"/>
              </a:rPr>
              <a:t>long-lasting depression </a:t>
            </a:r>
            <a:r>
              <a:rPr lang="en-US" sz="3600" dirty="0">
                <a:latin typeface="Trebuchet MS" panose="020B0703020202090204" pitchFamily="34" charset="0"/>
              </a:rPr>
              <a:t>of glutamate synapses in the DMH (as was observed in males)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503592-FE30-18F2-2541-1BF6F4CB76B0}"/>
              </a:ext>
            </a:extLst>
          </p:cNvPr>
          <p:cNvSpPr txBox="1"/>
          <p:nvPr/>
        </p:nvSpPr>
        <p:spPr>
          <a:xfrm>
            <a:off x="439015" y="6137704"/>
            <a:ext cx="89173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Thermoreceptors in the skin relay temperature information to the </a:t>
            </a:r>
            <a:r>
              <a:rPr lang="en-US" sz="3600" b="1" dirty="0">
                <a:latin typeface="Trebuchet MS" panose="020B0703020202090204" pitchFamily="34" charset="0"/>
              </a:rPr>
              <a:t>pre-optic area (POA) </a:t>
            </a:r>
            <a:r>
              <a:rPr lang="en-US" sz="3600" dirty="0">
                <a:latin typeface="Trebuchet MS" panose="020B0703020202090204" pitchFamily="34" charset="0"/>
              </a:rPr>
              <a:t>in the </a:t>
            </a:r>
            <a:r>
              <a:rPr lang="en-US" sz="3600" b="1" dirty="0">
                <a:latin typeface="Trebuchet MS" panose="020B0703020202090204" pitchFamily="34" charset="0"/>
              </a:rPr>
              <a:t>hypothalamus</a:t>
            </a:r>
            <a:r>
              <a:rPr lang="en-US" sz="3600" baseline="30000" dirty="0">
                <a:latin typeface="Trebuchet MS" panose="020B0703020202090204" pitchFamily="34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348A73-083F-5EBA-88F6-B4477A906AFB}"/>
              </a:ext>
            </a:extLst>
          </p:cNvPr>
          <p:cNvSpPr txBox="1"/>
          <p:nvPr/>
        </p:nvSpPr>
        <p:spPr>
          <a:xfrm>
            <a:off x="9762514" y="5781870"/>
            <a:ext cx="51502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DMH lesions impair thermoregulation under </a:t>
            </a:r>
            <a:r>
              <a:rPr lang="en-US" sz="3600" b="1" dirty="0">
                <a:solidFill>
                  <a:srgbClr val="005B96"/>
                </a:solidFill>
                <a:latin typeface="Trebuchet MS" panose="020B0703020202090204" pitchFamily="34" charset="0"/>
              </a:rPr>
              <a:t>cold</a:t>
            </a:r>
            <a:r>
              <a:rPr lang="en-US" sz="3600" dirty="0">
                <a:latin typeface="Trebuchet MS" panose="020B0703020202090204" pitchFamily="34" charset="0"/>
              </a:rPr>
              <a:t> </a:t>
            </a:r>
            <a:r>
              <a:rPr lang="en-US" sz="3600" b="1" dirty="0">
                <a:latin typeface="Trebuchet MS" panose="020B0703020202090204" pitchFamily="34" charset="0"/>
              </a:rPr>
              <a:t>challenges</a:t>
            </a:r>
            <a:r>
              <a:rPr lang="en-US" sz="3600" baseline="30000" dirty="0">
                <a:latin typeface="Trebuchet MS" panose="020B0703020202090204" pitchFamily="34" charset="0"/>
              </a:rPr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D7F302-0C70-8D1C-5F2D-67B33837ACD3}"/>
              </a:ext>
            </a:extLst>
          </p:cNvPr>
          <p:cNvSpPr txBox="1"/>
          <p:nvPr/>
        </p:nvSpPr>
        <p:spPr>
          <a:xfrm>
            <a:off x="15518650" y="5580841"/>
            <a:ext cx="72202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BAT</a:t>
            </a:r>
            <a:r>
              <a:rPr lang="en-US" sz="3600" b="1" dirty="0">
                <a:latin typeface="Trebuchet MS" panose="020B0703020202090204" pitchFamily="34" charset="0"/>
              </a:rPr>
              <a:t> </a:t>
            </a:r>
            <a:r>
              <a:rPr lang="en-US" sz="3600" dirty="0">
                <a:latin typeface="Trebuchet MS" panose="020B0703020202090204" pitchFamily="34" charset="0"/>
              </a:rPr>
              <a:t>thermogenesis is </a:t>
            </a:r>
            <a:r>
              <a:rPr lang="en-US" sz="3600" b="1" dirty="0">
                <a:latin typeface="Trebuchet MS" panose="020B0703020202090204" pitchFamily="34" charset="0"/>
              </a:rPr>
              <a:t>activated</a:t>
            </a:r>
            <a:r>
              <a:rPr lang="en-US" sz="3600" dirty="0">
                <a:latin typeface="Trebuchet MS" panose="020B0703020202090204" pitchFamily="34" charset="0"/>
              </a:rPr>
              <a:t> by inhibiting GABAergic or </a:t>
            </a:r>
            <a:r>
              <a:rPr lang="en-US" sz="3600" b="1" dirty="0">
                <a:latin typeface="Trebuchet MS" panose="020B0703020202090204" pitchFamily="34" charset="0"/>
              </a:rPr>
              <a:t>stimulating glutamatergic</a:t>
            </a:r>
            <a:r>
              <a:rPr lang="en-US" sz="3600" dirty="0">
                <a:latin typeface="Trebuchet MS" panose="020B0703020202090204" pitchFamily="34" charset="0"/>
              </a:rPr>
              <a:t> activity in the DMH</a:t>
            </a:r>
            <a:r>
              <a:rPr lang="en-US" sz="3600" baseline="30000" dirty="0">
                <a:latin typeface="Trebuchet MS" panose="020B0703020202090204" pitchFamily="34" charset="0"/>
              </a:rPr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31E210-DD78-5581-2086-2DAF000A089F}"/>
              </a:ext>
            </a:extLst>
          </p:cNvPr>
          <p:cNvSpPr txBox="1"/>
          <p:nvPr/>
        </p:nvSpPr>
        <p:spPr>
          <a:xfrm>
            <a:off x="680121" y="11555463"/>
            <a:ext cx="106328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The POA projects to the </a:t>
            </a:r>
            <a:r>
              <a:rPr lang="en-US" sz="3600" b="1" dirty="0">
                <a:latin typeface="Trebuchet MS" panose="020B0703020202090204" pitchFamily="34" charset="0"/>
              </a:rPr>
              <a:t>dorsomedial</a:t>
            </a:r>
            <a:r>
              <a:rPr lang="en-US" sz="3600" dirty="0">
                <a:latin typeface="Trebuchet MS" panose="020B0703020202090204" pitchFamily="34" charset="0"/>
              </a:rPr>
              <a:t> </a:t>
            </a:r>
            <a:r>
              <a:rPr lang="en-US" sz="3600" b="1" dirty="0">
                <a:latin typeface="Trebuchet MS" panose="020B0703020202090204" pitchFamily="34" charset="0"/>
              </a:rPr>
              <a:t>hypothalamus (DMH</a:t>
            </a:r>
            <a:r>
              <a:rPr lang="en-US" sz="3600" dirty="0">
                <a:latin typeface="Trebuchet MS" panose="020B0703020202090204" pitchFamily="34" charset="0"/>
              </a:rPr>
              <a:t>),</a:t>
            </a:r>
            <a:r>
              <a:rPr lang="en-US" sz="3600" b="1" dirty="0">
                <a:latin typeface="Trebuchet MS" panose="020B0703020202090204" pitchFamily="34" charset="0"/>
              </a:rPr>
              <a:t> </a:t>
            </a:r>
            <a:r>
              <a:rPr lang="en-US" sz="3600" dirty="0">
                <a:latin typeface="Trebuchet MS" panose="020B0703020202090204" pitchFamily="34" charset="0"/>
              </a:rPr>
              <a:t>a region involved in appetite regulation, metabolism, and </a:t>
            </a:r>
            <a:r>
              <a:rPr lang="en-US" sz="3600" b="1" dirty="0">
                <a:latin typeface="Trebuchet MS" panose="020B0703020202090204" pitchFamily="34" charset="0"/>
              </a:rPr>
              <a:t>fat storage</a:t>
            </a:r>
            <a:r>
              <a:rPr lang="en-US" sz="3600" baseline="30000" dirty="0">
                <a:latin typeface="Trebuchet MS" panose="020B0703020202090204" pitchFamily="34" charset="0"/>
              </a:rPr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5AEAEF-B63A-C827-8BE1-14F66035F006}"/>
              </a:ext>
            </a:extLst>
          </p:cNvPr>
          <p:cNvSpPr txBox="1"/>
          <p:nvPr/>
        </p:nvSpPr>
        <p:spPr>
          <a:xfrm>
            <a:off x="11583164" y="11848389"/>
            <a:ext cx="13810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DMH neurons project to the </a:t>
            </a:r>
            <a:r>
              <a:rPr lang="en-US" sz="3600" b="1" dirty="0">
                <a:latin typeface="Trebuchet MS" panose="020B0703020202090204" pitchFamily="34" charset="0"/>
              </a:rPr>
              <a:t>medulla</a:t>
            </a:r>
            <a:r>
              <a:rPr lang="en-US" sz="3600" dirty="0">
                <a:latin typeface="Trebuchet MS" panose="020B0703020202090204" pitchFamily="34" charset="0"/>
              </a:rPr>
              <a:t>, the primary site of </a:t>
            </a:r>
            <a:r>
              <a:rPr lang="en-US" sz="3600" b="1" dirty="0">
                <a:latin typeface="Trebuchet MS" panose="020B0703020202090204" pitchFamily="34" charset="0"/>
              </a:rPr>
              <a:t>sympathetic</a:t>
            </a:r>
            <a:r>
              <a:rPr lang="en-US" sz="3600" dirty="0">
                <a:latin typeface="Trebuchet MS" panose="020B0703020202090204" pitchFamily="34" charset="0"/>
              </a:rPr>
              <a:t> neurons that </a:t>
            </a:r>
            <a:r>
              <a:rPr lang="en-US" sz="3600" b="1" dirty="0">
                <a:latin typeface="Trebuchet MS" panose="020B0703020202090204" pitchFamily="34" charset="0"/>
              </a:rPr>
              <a:t>activate brown adipose tissue (BAT)</a:t>
            </a:r>
            <a:r>
              <a:rPr lang="en-US" sz="3600" baseline="30000" dirty="0">
                <a:latin typeface="Trebuchet MS" panose="020B0703020202090204" pitchFamily="34" charset="0"/>
              </a:rPr>
              <a:t>1</a:t>
            </a:r>
            <a:r>
              <a:rPr lang="en-US" sz="3600" dirty="0">
                <a:latin typeface="Trebuchet MS" panose="020B0703020202090204" pitchFamily="34" charset="0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286630-1A3B-A192-2D83-6B86C36FB5FB}"/>
              </a:ext>
            </a:extLst>
          </p:cNvPr>
          <p:cNvSpPr txBox="1"/>
          <p:nvPr/>
        </p:nvSpPr>
        <p:spPr>
          <a:xfrm>
            <a:off x="16987251" y="14578643"/>
            <a:ext cx="96888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Acute cold exposure </a:t>
            </a:r>
            <a:r>
              <a:rPr lang="en-US" sz="3600" b="1" dirty="0">
                <a:latin typeface="Trebuchet MS" panose="020B0703020202090204" pitchFamily="34" charset="0"/>
              </a:rPr>
              <a:t>did not </a:t>
            </a:r>
            <a:r>
              <a:rPr lang="en-US" sz="3600" dirty="0">
                <a:latin typeface="Trebuchet MS" panose="020B0703020202090204" pitchFamily="34" charset="0"/>
              </a:rPr>
              <a:t>change baseline eEPSC amplitude or paired pulse ratio (PPR)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pic>
        <p:nvPicPr>
          <p:cNvPr id="22" name="Picture 21" descr="A blue symbol with a male symbol&#10;&#10;AI-generated content may be incorrect.">
            <a:extLst>
              <a:ext uri="{FF2B5EF4-FFF2-40B4-BE49-F238E27FC236}">
                <a16:creationId xmlns:a16="http://schemas.microsoft.com/office/drawing/2014/main" id="{D768C949-321D-4A4A-6BF2-08426544808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567" t="16444" r="5664" b="7305"/>
          <a:stretch/>
        </p:blipFill>
        <p:spPr>
          <a:xfrm>
            <a:off x="40140306" y="6169343"/>
            <a:ext cx="1620207" cy="1485952"/>
          </a:xfrm>
          <a:prstGeom prst="rect">
            <a:avLst/>
          </a:prstGeom>
        </p:spPr>
      </p:pic>
      <p:pic>
        <p:nvPicPr>
          <p:cNvPr id="25" name="Picture 24" descr="A pink symbol with a white background&#10;&#10;AI-generated content may be incorrect.">
            <a:extLst>
              <a:ext uri="{FF2B5EF4-FFF2-40B4-BE49-F238E27FC236}">
                <a16:creationId xmlns:a16="http://schemas.microsoft.com/office/drawing/2014/main" id="{CA5A22EF-D3AC-D9C7-E105-310D2855E57D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0179" y="8570941"/>
            <a:ext cx="2175454" cy="193899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496B599-D537-F306-F4D4-1FB8221680E6}"/>
              </a:ext>
            </a:extLst>
          </p:cNvPr>
          <p:cNvSpPr txBox="1"/>
          <p:nvPr/>
        </p:nvSpPr>
        <p:spPr>
          <a:xfrm>
            <a:off x="26054348" y="11228305"/>
            <a:ext cx="158377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rebuchet MS" panose="020B0703020202090204" pitchFamily="34" charset="0"/>
              </a:rPr>
              <a:t>How </a:t>
            </a:r>
            <a:r>
              <a:rPr lang="en-US" sz="4000" b="1" dirty="0">
                <a:solidFill>
                  <a:srgbClr val="005B96"/>
                </a:solidFill>
                <a:latin typeface="Trebuchet MS" panose="020B0703020202090204" pitchFamily="34" charset="0"/>
              </a:rPr>
              <a:t>acute cold exposure </a:t>
            </a:r>
            <a:r>
              <a:rPr lang="en-US" sz="4000" dirty="0">
                <a:latin typeface="Trebuchet MS" panose="020B0703020202090204" pitchFamily="34" charset="0"/>
              </a:rPr>
              <a:t>in females </a:t>
            </a:r>
            <a:r>
              <a:rPr lang="en-US" sz="4000" b="1" dirty="0">
                <a:latin typeface="Trebuchet MS" panose="020B0703020202090204" pitchFamily="34" charset="0"/>
              </a:rPr>
              <a:t>affects glutamatergic DMH neuronal activity and communication </a:t>
            </a:r>
            <a:r>
              <a:rPr lang="en-US" sz="4000" dirty="0">
                <a:latin typeface="Trebuchet MS" panose="020B0703020202090204" pitchFamily="34" charset="0"/>
              </a:rPr>
              <a:t>to ultimately influence BAT</a:t>
            </a:r>
            <a:r>
              <a:rPr lang="en-US" sz="4000" b="1" dirty="0">
                <a:latin typeface="Trebuchet MS" panose="020B0703020202090204" pitchFamily="34" charset="0"/>
              </a:rPr>
              <a:t> </a:t>
            </a:r>
            <a:r>
              <a:rPr lang="en-US" sz="4000" dirty="0">
                <a:latin typeface="Trebuchet MS" panose="020B0703020202090204" pitchFamily="34" charset="0"/>
              </a:rPr>
              <a:t>thermogenesis and metabolism is </a:t>
            </a:r>
            <a:r>
              <a:rPr lang="en-US" sz="4000" b="1" dirty="0">
                <a:latin typeface="Trebuchet MS" panose="020B0703020202090204" pitchFamily="34" charset="0"/>
              </a:rPr>
              <a:t>unknown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FA7152-BC0B-4E85-2A0B-374E450F74C5}"/>
              </a:ext>
            </a:extLst>
          </p:cNvPr>
          <p:cNvSpPr txBox="1"/>
          <p:nvPr/>
        </p:nvSpPr>
        <p:spPr>
          <a:xfrm>
            <a:off x="17081683" y="21059471"/>
            <a:ext cx="86586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The PPR compares the amplitude of two evoked currents and is inversely proportional to the probability of neurotransmitter release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2F3FC9-A88A-5F4E-9D7C-2FC7011F291B}"/>
              </a:ext>
            </a:extLst>
          </p:cNvPr>
          <p:cNvSpPr txBox="1"/>
          <p:nvPr/>
        </p:nvSpPr>
        <p:spPr>
          <a:xfrm>
            <a:off x="17741702" y="27069348"/>
            <a:ext cx="7456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An independent t-test was used to compare the baseline parameters of the naïve and cold groups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3E54E1-DAF3-E9CC-EF5E-7BA753827C33}"/>
              </a:ext>
            </a:extLst>
          </p:cNvPr>
          <p:cNvSpPr txBox="1"/>
          <p:nvPr/>
        </p:nvSpPr>
        <p:spPr>
          <a:xfrm>
            <a:off x="3228127" y="28653220"/>
            <a:ext cx="9130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rebuchet MS" panose="020B0703020202090204" pitchFamily="34" charset="0"/>
              </a:rPr>
              <a:t>100 Hz for 4 seconds, repeated twice, 20 seconds apart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04B8B1-FCA9-D2E1-4089-6892C4663823}"/>
              </a:ext>
            </a:extLst>
          </p:cNvPr>
          <p:cNvSpPr txBox="1"/>
          <p:nvPr/>
        </p:nvSpPr>
        <p:spPr>
          <a:xfrm>
            <a:off x="12760175" y="27409567"/>
            <a:ext cx="35515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Data analysis was performed using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patchclampplotteR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by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Christelinda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Laureijs</a:t>
            </a:r>
            <a:r>
              <a:rPr lang="en-US" sz="24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7FC786-A2AC-DE20-ABD2-A23250E61A86}"/>
              </a:ext>
            </a:extLst>
          </p:cNvPr>
          <p:cNvSpPr txBox="1"/>
          <p:nvPr/>
        </p:nvSpPr>
        <p:spPr>
          <a:xfrm>
            <a:off x="12043168" y="25443109"/>
            <a:ext cx="438231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50 µM picrotoxin was applied to observe </a:t>
            </a:r>
            <a:r>
              <a:rPr lang="en-US" sz="3400" b="1" dirty="0">
                <a:latin typeface="Trebuchet MS" panose="020B0703020202090204" pitchFamily="34" charset="0"/>
              </a:rPr>
              <a:t>glutamate</a:t>
            </a:r>
            <a:r>
              <a:rPr lang="en-US" sz="3400" dirty="0">
                <a:latin typeface="Trebuchet MS" panose="020B0703020202090204" pitchFamily="34" charset="0"/>
              </a:rPr>
              <a:t> synapses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BAF47A-7528-E63A-A1CA-6E8F7779954F}"/>
              </a:ext>
            </a:extLst>
          </p:cNvPr>
          <p:cNvSpPr txBox="1"/>
          <p:nvPr/>
        </p:nvSpPr>
        <p:spPr>
          <a:xfrm>
            <a:off x="30312158" y="28653220"/>
            <a:ext cx="124897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rebuchet MS" panose="020B0703020202090204" pitchFamily="34" charset="0"/>
              </a:rPr>
              <a:t>Future work </a:t>
            </a:r>
            <a:r>
              <a:rPr lang="en-US" sz="3600" dirty="0">
                <a:latin typeface="Trebuchet MS" panose="020B0703020202090204" pitchFamily="34" charset="0"/>
              </a:rPr>
              <a:t>aims to determine if: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The long-lasting depression is a result of the cold exposure or stress from the isolation, absence of bedding, and noise of the cold room (</a:t>
            </a:r>
            <a:r>
              <a:rPr lang="en-US" sz="3600" b="1" dirty="0">
                <a:latin typeface="Trebuchet MS" panose="020B0703020202090204" pitchFamily="34" charset="0"/>
              </a:rPr>
              <a:t>work in progress</a:t>
            </a:r>
            <a:r>
              <a:rPr lang="en-US" sz="3600" dirty="0">
                <a:latin typeface="Trebuchet MS" panose="020B0703020202090204" pitchFamily="34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Brown adipose tissue activity is altered by cold exposure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5ECFA13-DD5F-F49E-D00D-1797BCD56528}"/>
              </a:ext>
            </a:extLst>
          </p:cNvPr>
          <p:cNvSpPr txBox="1"/>
          <p:nvPr/>
        </p:nvSpPr>
        <p:spPr>
          <a:xfrm>
            <a:off x="27541976" y="26648099"/>
            <a:ext cx="13406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Naïve female data was collected by Lara Swart and Emily Rushton</a:t>
            </a:r>
          </a:p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 paired t-test was used to compare each 5-minute interval to the 5-minute baseline period</a:t>
            </a:r>
          </a:p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* = p-value &lt; 0.05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6EEDBA4-1C32-361E-85BD-BE7079BFD238}"/>
              </a:ext>
            </a:extLst>
          </p:cNvPr>
          <p:cNvSpPr/>
          <p:nvPr/>
        </p:nvSpPr>
        <p:spPr>
          <a:xfrm>
            <a:off x="11583163" y="29472212"/>
            <a:ext cx="5118726" cy="2698180"/>
          </a:xfrm>
          <a:prstGeom prst="rect">
            <a:avLst/>
          </a:prstGeom>
          <a:solidFill>
            <a:srgbClr val="EB647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endParaRPr lang="en-CA" sz="1600" b="1" dirty="0">
              <a:effectLst/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1600" b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ACKNOWLEDGMENTS</a:t>
            </a:r>
          </a:p>
          <a:p>
            <a:r>
              <a:rPr lang="en-CA" sz="16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I want to thank and express my appreciation for Dr Crosby, for her training, time, a</a:t>
            </a:r>
            <a:r>
              <a:rPr lang="en-CA" sz="1600" dirty="0">
                <a:latin typeface="Trebuchet MS" panose="020B0703020202090204" pitchFamily="34" charset="0"/>
                <a:cs typeface="Times New Roman" panose="02020603050405020304" pitchFamily="18" charset="0"/>
              </a:rPr>
              <a:t>nd continued support and investment in me.</a:t>
            </a:r>
            <a:r>
              <a:rPr lang="en-CA" sz="16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 Thank you to Christelinda and Emily for helping with data collection, Christelinda for all the help with my data analysis (and letting me be a tester for the R package!), and Jackie Jacob-Vogels for providing animal care.</a:t>
            </a:r>
            <a:r>
              <a:rPr lang="en-CA" sz="1600" dirty="0">
                <a:latin typeface="Trebuchet MS" panose="020B0703020202090204" pitchFamily="34" charset="0"/>
                <a:cs typeface="Times New Roman" panose="02020603050405020304" pitchFamily="18" charset="0"/>
              </a:rPr>
              <a:t> </a:t>
            </a:r>
            <a:r>
              <a:rPr lang="en-CA" sz="16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Finally, thank you to Hannah for listening to and talking with me about all things Mount Allison, biology, and research!</a:t>
            </a:r>
          </a:p>
          <a:p>
            <a:endParaRPr lang="en-CA" sz="1000" dirty="0">
              <a:effectLst/>
            </a:endParaRPr>
          </a:p>
          <a:p>
            <a:pPr algn="ctr"/>
            <a:endParaRPr lang="en-US" sz="1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FDFDCF4-C894-CD83-253D-53F18DA9EBAC}"/>
              </a:ext>
            </a:extLst>
          </p:cNvPr>
          <p:cNvSpPr txBox="1"/>
          <p:nvPr/>
        </p:nvSpPr>
        <p:spPr>
          <a:xfrm>
            <a:off x="26896352" y="15734352"/>
            <a:ext cx="6444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Naive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3D0AF8-9477-C9DF-D192-E8B6940E0568}"/>
              </a:ext>
            </a:extLst>
          </p:cNvPr>
          <p:cNvSpPr txBox="1"/>
          <p:nvPr/>
        </p:nvSpPr>
        <p:spPr>
          <a:xfrm>
            <a:off x="35517383" y="15731325"/>
            <a:ext cx="6444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Cold</a:t>
            </a:r>
          </a:p>
        </p:txBody>
      </p:sp>
    </p:spTree>
    <p:extLst>
      <p:ext uri="{BB962C8B-B14F-4D97-AF65-F5344CB8AC3E}">
        <p14:creationId xmlns:p14="http://schemas.microsoft.com/office/powerpoint/2010/main" val="3750212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3F33AA-D34A-33C9-F450-53DEC6213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8EFA74C-9084-AE55-7199-D6C99343F1CB}"/>
              </a:ext>
            </a:extLst>
          </p:cNvPr>
          <p:cNvGrpSpPr>
            <a:grpSpLocks/>
          </p:cNvGrpSpPr>
          <p:nvPr/>
        </p:nvGrpSpPr>
        <p:grpSpPr>
          <a:xfrm>
            <a:off x="27002941" y="20878320"/>
            <a:ext cx="15544800" cy="5551714"/>
            <a:chOff x="14930437" y="26100115"/>
            <a:chExt cx="15544800" cy="5551714"/>
          </a:xfrm>
        </p:grpSpPr>
        <p:pic>
          <p:nvPicPr>
            <p:cNvPr id="40" name="Picture 39" descr="A graph of a graph&#10;&#10;AI-generated content may be incorrect.">
              <a:extLst>
                <a:ext uri="{FF2B5EF4-FFF2-40B4-BE49-F238E27FC236}">
                  <a16:creationId xmlns:a16="http://schemas.microsoft.com/office/drawing/2014/main" id="{5093D8E0-EC10-011A-A776-FA727E8BD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02837" y="26100115"/>
              <a:ext cx="7772400" cy="5551714"/>
            </a:xfrm>
            <a:prstGeom prst="rect">
              <a:avLst/>
            </a:prstGeom>
          </p:spPr>
        </p:pic>
        <p:pic>
          <p:nvPicPr>
            <p:cNvPr id="42" name="Picture 41" descr="A graph of a graph&#10;&#10;AI-generated content may be incorrect.">
              <a:extLst>
                <a:ext uri="{FF2B5EF4-FFF2-40B4-BE49-F238E27FC236}">
                  <a16:creationId xmlns:a16="http://schemas.microsoft.com/office/drawing/2014/main" id="{59F1A844-66CF-8A4E-2AC1-C7A53C544C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30437" y="26100115"/>
              <a:ext cx="7772400" cy="5551714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720E345-F858-857F-033F-4A034BD3A7F5}"/>
              </a:ext>
            </a:extLst>
          </p:cNvPr>
          <p:cNvGrpSpPr/>
          <p:nvPr/>
        </p:nvGrpSpPr>
        <p:grpSpPr>
          <a:xfrm>
            <a:off x="27054756" y="14738110"/>
            <a:ext cx="15544800" cy="5551714"/>
            <a:chOff x="14930437" y="19709481"/>
            <a:chExt cx="15544800" cy="5551714"/>
          </a:xfrm>
        </p:grpSpPr>
        <p:pic>
          <p:nvPicPr>
            <p:cNvPr id="37" name="Picture 36" descr="A graph of a graph with black and purple dots&#10;&#10;AI-generated content may be incorrect.">
              <a:extLst>
                <a:ext uri="{FF2B5EF4-FFF2-40B4-BE49-F238E27FC236}">
                  <a16:creationId xmlns:a16="http://schemas.microsoft.com/office/drawing/2014/main" id="{88B4D711-4AA2-6D71-C6DF-C50777216E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02837" y="19709481"/>
              <a:ext cx="7772400" cy="5551714"/>
            </a:xfrm>
            <a:prstGeom prst="rect">
              <a:avLst/>
            </a:prstGeom>
          </p:spPr>
        </p:pic>
        <p:pic>
          <p:nvPicPr>
            <p:cNvPr id="38" name="Picture 37" descr="A graph of a graph with red dots and black dots&#10;&#10;AI-generated content may be incorrect.">
              <a:extLst>
                <a:ext uri="{FF2B5EF4-FFF2-40B4-BE49-F238E27FC236}">
                  <a16:creationId xmlns:a16="http://schemas.microsoft.com/office/drawing/2014/main" id="{A5283DBE-2C85-3A1F-CFF2-A58D431ED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30437" y="19709481"/>
              <a:ext cx="7772400" cy="5551714"/>
            </a:xfrm>
            <a:prstGeom prst="rect">
              <a:avLst/>
            </a:prstGeom>
          </p:spPr>
        </p:pic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80814033-9FD6-1644-28CE-2304E52CC2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7" t="1460" r="3401" b="1248"/>
          <a:stretch/>
        </p:blipFill>
        <p:spPr>
          <a:xfrm>
            <a:off x="655833" y="16387612"/>
            <a:ext cx="14596147" cy="1122812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03EC515-3A20-F606-85E8-E03C08EA8869}"/>
              </a:ext>
            </a:extLst>
          </p:cNvPr>
          <p:cNvSpPr/>
          <p:nvPr/>
        </p:nvSpPr>
        <p:spPr>
          <a:xfrm>
            <a:off x="-1" y="10917"/>
            <a:ext cx="43195875" cy="4794932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CC57EA-CDA6-3DC2-CB83-F4E285BDC1B1}"/>
              </a:ext>
            </a:extLst>
          </p:cNvPr>
          <p:cNvSpPr txBox="1"/>
          <p:nvPr/>
        </p:nvSpPr>
        <p:spPr>
          <a:xfrm>
            <a:off x="63703200" y="34137600"/>
            <a:ext cx="184731" cy="1400383"/>
          </a:xfrm>
          <a:prstGeom prst="rect">
            <a:avLst/>
          </a:prstGeom>
          <a:solidFill>
            <a:srgbClr val="C01D58"/>
          </a:solidFill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C2191F-41DC-A22B-BB4C-21007497DDCC}"/>
              </a:ext>
            </a:extLst>
          </p:cNvPr>
          <p:cNvSpPr txBox="1"/>
          <p:nvPr/>
        </p:nvSpPr>
        <p:spPr>
          <a:xfrm>
            <a:off x="506009" y="276173"/>
            <a:ext cx="4194535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Acute Stress Decreases Neuronal Communication and Excitability in the Female Rat Dorsomedial Hypothalamus via </a:t>
            </a:r>
            <a:r>
              <a:rPr lang="en-US" sz="7200" b="1" dirty="0">
                <a:solidFill>
                  <a:srgbClr val="C11C84"/>
                </a:solidFill>
                <a:latin typeface="Trebuchet MS" panose="020B0703020202090204" pitchFamily="34" charset="0"/>
              </a:rPr>
              <a:t>Endocannabinoid-CB1 Receptor </a:t>
            </a:r>
            <a:r>
              <a:rPr lang="en-US" sz="7200" b="1" dirty="0" err="1">
                <a:solidFill>
                  <a:schemeClr val="bg1"/>
                </a:solidFill>
                <a:latin typeface="Trebuchet MS" panose="020B0703020202090204" pitchFamily="34" charset="0"/>
              </a:rPr>
              <a:t>Signalling</a:t>
            </a:r>
            <a:endParaRPr lang="en-US" sz="7200" b="1" dirty="0">
              <a:solidFill>
                <a:schemeClr val="bg1"/>
              </a:solidFill>
              <a:latin typeface="Trebuchet MS" panose="020B0703020202090204" pitchFamily="34" charset="0"/>
            </a:endParaRP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Trebuchet MS" panose="020B0703020202090204" pitchFamily="34" charset="0"/>
              </a:rPr>
              <a:t>Ruby Muzzatti, Dr Karen Crosby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Trebuchet MS" panose="020B0703020202090204" pitchFamily="34" charset="0"/>
              </a:rPr>
              <a:t>Department of Biology, Mount Allison University, Sackville, New Brunswick, Canada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277C1D-617E-95B6-B5E7-7B1836246FE2}"/>
              </a:ext>
            </a:extLst>
          </p:cNvPr>
          <p:cNvSpPr txBox="1"/>
          <p:nvPr/>
        </p:nvSpPr>
        <p:spPr>
          <a:xfrm>
            <a:off x="573179" y="5119176"/>
            <a:ext cx="4845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F19CAC"/>
                </a:solidFill>
                <a:latin typeface="Trebuchet MS" panose="020B0703020202090204" pitchFamily="34" charset="0"/>
              </a:rPr>
              <a:t>BACKGROUND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45E3C2-D1CA-418E-E6FA-AFA9566698E1}"/>
              </a:ext>
            </a:extLst>
          </p:cNvPr>
          <p:cNvSpPr txBox="1"/>
          <p:nvPr/>
        </p:nvSpPr>
        <p:spPr>
          <a:xfrm>
            <a:off x="573462" y="13853784"/>
            <a:ext cx="3593569" cy="957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F19CAC"/>
                </a:solidFill>
                <a:latin typeface="Trebuchet MS" panose="020B0703020202090204" pitchFamily="34" charset="0"/>
              </a:rPr>
              <a:t>METHODS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73E506-95FC-ED86-8F35-523D66240C44}"/>
              </a:ext>
            </a:extLst>
          </p:cNvPr>
          <p:cNvSpPr txBox="1"/>
          <p:nvPr/>
        </p:nvSpPr>
        <p:spPr>
          <a:xfrm>
            <a:off x="701704" y="15245197"/>
            <a:ext cx="67840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highlight>
                  <a:srgbClr val="FFFF00"/>
                </a:highlight>
                <a:latin typeface="Trebuchet MS" panose="020B0703020202090204" pitchFamily="34" charset="0"/>
              </a:rPr>
              <a:t>Young, </a:t>
            </a:r>
            <a:r>
              <a:rPr lang="en-US" sz="3400" b="1" dirty="0">
                <a:highlight>
                  <a:srgbClr val="FFFF00"/>
                </a:highlight>
                <a:latin typeface="Trebuchet MS" panose="020B0703020202090204" pitchFamily="34" charset="0"/>
              </a:rPr>
              <a:t>female</a:t>
            </a:r>
            <a:r>
              <a:rPr lang="en-US" sz="3400" dirty="0">
                <a:highlight>
                  <a:srgbClr val="FFFF00"/>
                </a:highlight>
                <a:latin typeface="Trebuchet MS" panose="020B0703020202090204" pitchFamily="34" charset="0"/>
              </a:rPr>
              <a:t> Sprague-Dawley rats were exposed to </a:t>
            </a:r>
            <a:r>
              <a:rPr lang="en-US" sz="3400" b="1" dirty="0">
                <a:solidFill>
                  <a:srgbClr val="005B96"/>
                </a:solidFill>
                <a:highlight>
                  <a:srgbClr val="FFFF00"/>
                </a:highlight>
                <a:latin typeface="Trebuchet MS" panose="020B0703020202090204" pitchFamily="34" charset="0"/>
              </a:rPr>
              <a:t>cold</a:t>
            </a:r>
            <a:endParaRPr lang="en-US" sz="3400" b="1" baseline="30000" dirty="0">
              <a:solidFill>
                <a:srgbClr val="005B96"/>
              </a:solidFill>
              <a:highlight>
                <a:srgbClr val="FFFF00"/>
              </a:highlight>
              <a:latin typeface="Trebuchet MS" panose="020B070302020209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AB2DBDB-8B0F-A5E4-43E9-B261EC4AB9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5477" y="1707260"/>
            <a:ext cx="4109776" cy="269190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8D59EA4D-9A36-29CE-7981-E5232CF8D8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082179" y="1670422"/>
            <a:ext cx="6719885" cy="287835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4332596-9367-AD4D-B716-3B35786942D6}"/>
              </a:ext>
            </a:extLst>
          </p:cNvPr>
          <p:cNvSpPr txBox="1"/>
          <p:nvPr/>
        </p:nvSpPr>
        <p:spPr>
          <a:xfrm>
            <a:off x="3524351" y="13934468"/>
            <a:ext cx="13044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All experiments were performed according to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protocol #104140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approved by the </a:t>
            </a:r>
          </a:p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Mount Allison University Animal Care Committee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in accordance with the </a:t>
            </a:r>
          </a:p>
          <a:p>
            <a:pPr algn="ctr"/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Canadian Council on Animal Care Guidelines</a:t>
            </a:r>
            <a:endParaRPr lang="en-US" sz="2400" b="1" baseline="30000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899F67E-5B27-B2AF-3575-6687069B6E70}"/>
              </a:ext>
            </a:extLst>
          </p:cNvPr>
          <p:cNvSpPr txBox="1"/>
          <p:nvPr/>
        </p:nvSpPr>
        <p:spPr>
          <a:xfrm>
            <a:off x="7655817" y="15236639"/>
            <a:ext cx="872098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They were anesthetized, euthanized, and their </a:t>
            </a:r>
            <a:r>
              <a:rPr lang="en-US" sz="3400" b="1" dirty="0">
                <a:latin typeface="Trebuchet MS" panose="020B0703020202090204" pitchFamily="34" charset="0"/>
              </a:rPr>
              <a:t>brains</a:t>
            </a:r>
            <a:r>
              <a:rPr lang="en-US" sz="3400" dirty="0">
                <a:latin typeface="Trebuchet MS" panose="020B0703020202090204" pitchFamily="34" charset="0"/>
              </a:rPr>
              <a:t> were quickly </a:t>
            </a:r>
            <a:r>
              <a:rPr lang="en-US" sz="3400" b="1" dirty="0">
                <a:latin typeface="Trebuchet MS" panose="020B0703020202090204" pitchFamily="34" charset="0"/>
              </a:rPr>
              <a:t>removed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6F7E5F-D080-A868-0FEF-5780D571E02B}"/>
              </a:ext>
            </a:extLst>
          </p:cNvPr>
          <p:cNvSpPr/>
          <p:nvPr/>
        </p:nvSpPr>
        <p:spPr>
          <a:xfrm>
            <a:off x="255235" y="29472211"/>
            <a:ext cx="11102342" cy="2698181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buNone/>
            </a:pPr>
            <a:endParaRPr lang="en-CA" sz="1300" dirty="0">
              <a:effectLst/>
            </a:endParaRPr>
          </a:p>
          <a:p>
            <a:r>
              <a:rPr lang="en-CA" sz="1300" b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REFRENCES</a:t>
            </a:r>
          </a:p>
          <a:p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Schematic Images created using </a:t>
            </a:r>
            <a:r>
              <a:rPr lang="en-CA" sz="1300" b="1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BioRender</a:t>
            </a:r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.</a:t>
            </a:r>
            <a:endParaRPr lang="en-CA" sz="1300" b="1" dirty="0">
              <a:effectLst/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x</a:t>
            </a:r>
            <a:endParaRPr lang="en-CA" sz="1000" dirty="0">
              <a:effectLst/>
            </a:endParaRPr>
          </a:p>
          <a:p>
            <a:pPr algn="ctr"/>
            <a:endParaRPr lang="en-US" sz="10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C72D6A2-898F-75F4-37CD-E66DD19330C7}"/>
              </a:ext>
            </a:extLst>
          </p:cNvPr>
          <p:cNvSpPr txBox="1"/>
          <p:nvPr/>
        </p:nvSpPr>
        <p:spPr>
          <a:xfrm>
            <a:off x="7485776" y="19282425"/>
            <a:ext cx="611402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>
                <a:latin typeface="Trebuchet MS" panose="020B0703020202090204" pitchFamily="34" charset="0"/>
              </a:rPr>
              <a:t>Immediately following brain removal, a carotid </a:t>
            </a:r>
            <a:r>
              <a:rPr lang="en-US" sz="3300" b="1" dirty="0">
                <a:latin typeface="Trebuchet MS" panose="020B0703020202090204" pitchFamily="34" charset="0"/>
              </a:rPr>
              <a:t>blood sample</a:t>
            </a:r>
            <a:r>
              <a:rPr lang="en-US" sz="3300" dirty="0">
                <a:latin typeface="Trebuchet MS" panose="020B0703020202090204" pitchFamily="34" charset="0"/>
              </a:rPr>
              <a:t> was collected 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5C817EF-FB02-E146-07B3-C2ECD219F34D}"/>
              </a:ext>
            </a:extLst>
          </p:cNvPr>
          <p:cNvSpPr txBox="1"/>
          <p:nvPr/>
        </p:nvSpPr>
        <p:spPr>
          <a:xfrm>
            <a:off x="11874759" y="21670756"/>
            <a:ext cx="472675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      250 µm </a:t>
            </a:r>
          </a:p>
          <a:p>
            <a:pPr algn="ctr"/>
            <a:r>
              <a:rPr lang="en-US" sz="3400" dirty="0">
                <a:latin typeface="Trebuchet MS" panose="020B0703020202090204" pitchFamily="34" charset="0"/>
              </a:rPr>
              <a:t>coronal brain slices containing the </a:t>
            </a:r>
            <a:r>
              <a:rPr lang="en-US" sz="3400" b="1" dirty="0">
                <a:latin typeface="Trebuchet MS" panose="020B0703020202090204" pitchFamily="34" charset="0"/>
              </a:rPr>
              <a:t>DMH</a:t>
            </a:r>
            <a:r>
              <a:rPr lang="en-US" sz="3400" dirty="0">
                <a:latin typeface="Trebuchet MS" panose="020B0703020202090204" pitchFamily="34" charset="0"/>
              </a:rPr>
              <a:t> were kept alive in  oxygenated </a:t>
            </a:r>
            <a:r>
              <a:rPr lang="en-US" sz="3400" b="1" dirty="0">
                <a:latin typeface="Trebuchet MS" panose="020B0703020202090204" pitchFamily="34" charset="0"/>
              </a:rPr>
              <a:t>artificial cerebrospinal fluid</a:t>
            </a:r>
            <a:r>
              <a:rPr lang="en-US" sz="3400" dirty="0">
                <a:latin typeface="Trebuchet MS" panose="020B0703020202090204" pitchFamily="34" charset="0"/>
              </a:rPr>
              <a:t> kept at 32.5 ℃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64D481-1614-74C8-F4C5-7ABF27DE4E45}"/>
              </a:ext>
            </a:extLst>
          </p:cNvPr>
          <p:cNvSpPr txBox="1"/>
          <p:nvPr/>
        </p:nvSpPr>
        <p:spPr>
          <a:xfrm>
            <a:off x="255235" y="22731710"/>
            <a:ext cx="516317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A </a:t>
            </a:r>
            <a:r>
              <a:rPr lang="en-US" sz="3400" b="1" dirty="0">
                <a:latin typeface="Trebuchet MS" panose="020B0703020202090204" pitchFamily="34" charset="0"/>
              </a:rPr>
              <a:t>recording</a:t>
            </a:r>
            <a:r>
              <a:rPr lang="en-US" sz="3400" dirty="0">
                <a:latin typeface="Trebuchet MS" panose="020B0703020202090204" pitchFamily="34" charset="0"/>
              </a:rPr>
              <a:t> electrode was inserted into </a:t>
            </a:r>
            <a:r>
              <a:rPr lang="en-US" sz="3400" b="1" dirty="0">
                <a:latin typeface="Trebuchet MS" panose="020B0703020202090204" pitchFamily="34" charset="0"/>
              </a:rPr>
              <a:t>DMH neurons</a:t>
            </a:r>
            <a:r>
              <a:rPr lang="en-US" sz="3400" dirty="0">
                <a:latin typeface="Trebuchet MS" panose="020B0703020202090204" pitchFamily="34" charset="0"/>
              </a:rPr>
              <a:t>, and a stimulating electrode into the surrounding tissue to evoke </a:t>
            </a:r>
            <a:r>
              <a:rPr lang="en-US" sz="3400" b="1" dirty="0">
                <a:latin typeface="Trebuchet MS" panose="020B0703020202090204" pitchFamily="34" charset="0"/>
              </a:rPr>
              <a:t>excitatory</a:t>
            </a:r>
            <a:r>
              <a:rPr lang="en-US" sz="3400" dirty="0">
                <a:latin typeface="Trebuchet MS" panose="020B0703020202090204" pitchFamily="34" charset="0"/>
              </a:rPr>
              <a:t> postsynaptic currents (eEPSC)</a:t>
            </a:r>
          </a:p>
        </p:txBody>
      </p:sp>
      <p:pic>
        <p:nvPicPr>
          <p:cNvPr id="53" name="Picture 52" descr="A close-up of a grey surface&#10;&#10;AI-generated content may be incorrect.">
            <a:extLst>
              <a:ext uri="{FF2B5EF4-FFF2-40B4-BE49-F238E27FC236}">
                <a16:creationId xmlns:a16="http://schemas.microsoft.com/office/drawing/2014/main" id="{68A411C8-2A0C-C1E3-5EA1-9DF99FE70FA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716" t="18425" r="20460" b="22384"/>
          <a:stretch/>
        </p:blipFill>
        <p:spPr>
          <a:xfrm>
            <a:off x="5674332" y="21975366"/>
            <a:ext cx="5185783" cy="4829606"/>
          </a:xfrm>
          <a:prstGeom prst="rect">
            <a:avLst/>
          </a:prstGeom>
        </p:spPr>
      </p:pic>
      <p:graphicFrame>
        <p:nvGraphicFramePr>
          <p:cNvPr id="54" name="Object 53">
            <a:extLst>
              <a:ext uri="{FF2B5EF4-FFF2-40B4-BE49-F238E27FC236}">
                <a16:creationId xmlns:a16="http://schemas.microsoft.com/office/drawing/2014/main" id="{DAD5D179-3B3C-1B9C-AD3E-432EB95642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5880" y="27437846"/>
          <a:ext cx="1587075" cy="1320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12" imgW="1114641" imgH="927614" progId="CorelDraw.Graphic.17">
                  <p:embed/>
                </p:oleObj>
              </mc:Choice>
              <mc:Fallback>
                <p:oleObj name="CorelDRAW" r:id="rId12" imgW="1114641" imgH="927614" progId="CorelDraw.Graphic.17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14D7EB5A-7A89-4358-8663-2DA9C3A573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5880" y="27437846"/>
                        <a:ext cx="1587075" cy="13203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TextBox 54">
            <a:extLst>
              <a:ext uri="{FF2B5EF4-FFF2-40B4-BE49-F238E27FC236}">
                <a16:creationId xmlns:a16="http://schemas.microsoft.com/office/drawing/2014/main" id="{0AE0044D-1E35-037D-50D9-3B20A59CD6A3}"/>
              </a:ext>
            </a:extLst>
          </p:cNvPr>
          <p:cNvSpPr txBox="1"/>
          <p:nvPr/>
        </p:nvSpPr>
        <p:spPr>
          <a:xfrm>
            <a:off x="4273910" y="27098417"/>
            <a:ext cx="735967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>
                <a:latin typeface="Trebuchet MS" panose="020B0703020202090204" pitchFamily="34" charset="0"/>
              </a:rPr>
              <a:t>Living</a:t>
            </a:r>
            <a:r>
              <a:rPr lang="en-US" sz="3400" dirty="0">
                <a:latin typeface="Trebuchet MS" panose="020B0703020202090204" pitchFamily="34" charset="0"/>
              </a:rPr>
              <a:t> </a:t>
            </a:r>
            <a:r>
              <a:rPr lang="en-US" sz="3400" b="1" dirty="0">
                <a:latin typeface="Trebuchet MS" panose="020B0703020202090204" pitchFamily="34" charset="0"/>
              </a:rPr>
              <a:t>neurons</a:t>
            </a:r>
            <a:r>
              <a:rPr lang="en-US" sz="3400" dirty="0">
                <a:latin typeface="Trebuchet MS" panose="020B0703020202090204" pitchFamily="34" charset="0"/>
              </a:rPr>
              <a:t> were recorded from </a:t>
            </a:r>
          </a:p>
          <a:p>
            <a:pPr algn="ctr"/>
            <a:r>
              <a:rPr lang="en-US" sz="3400" dirty="0">
                <a:latin typeface="Trebuchet MS" panose="020B0703020202090204" pitchFamily="34" charset="0"/>
              </a:rPr>
              <a:t>before and after high frequency stimulation (HFS)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FEB3948-5AD0-945B-BC2C-4EC2EDFE74BC}"/>
              </a:ext>
            </a:extLst>
          </p:cNvPr>
          <p:cNvSpPr/>
          <p:nvPr/>
        </p:nvSpPr>
        <p:spPr>
          <a:xfrm>
            <a:off x="287817" y="4957781"/>
            <a:ext cx="16413789" cy="8540527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1DBF73AD-F5B4-3CA1-169B-A23EA3AF01E2}"/>
              </a:ext>
            </a:extLst>
          </p:cNvPr>
          <p:cNvSpPr/>
          <p:nvPr/>
        </p:nvSpPr>
        <p:spPr>
          <a:xfrm>
            <a:off x="288100" y="13721099"/>
            <a:ext cx="16413789" cy="15562593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23D205A-2A96-8ADF-F3E3-A051EE282D0E}"/>
              </a:ext>
            </a:extLst>
          </p:cNvPr>
          <p:cNvSpPr txBox="1"/>
          <p:nvPr/>
        </p:nvSpPr>
        <p:spPr>
          <a:xfrm>
            <a:off x="17188794" y="5124275"/>
            <a:ext cx="3145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F19CAC"/>
                </a:solidFill>
                <a:latin typeface="Trebuchet MS" panose="020B0703020202090204" pitchFamily="34" charset="0"/>
              </a:rPr>
              <a:t>RESULTS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33206B7-06C9-852B-B091-FB18884CAD4F}"/>
              </a:ext>
            </a:extLst>
          </p:cNvPr>
          <p:cNvSpPr/>
          <p:nvPr/>
        </p:nvSpPr>
        <p:spPr>
          <a:xfrm>
            <a:off x="16926382" y="26161725"/>
            <a:ext cx="25814025" cy="6008668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403119C-092E-46BC-C8C4-2B530C79D130}"/>
              </a:ext>
            </a:extLst>
          </p:cNvPr>
          <p:cNvSpPr txBox="1"/>
          <p:nvPr/>
        </p:nvSpPr>
        <p:spPr>
          <a:xfrm>
            <a:off x="20334084" y="5368495"/>
            <a:ext cx="217864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3600" b="1" dirty="0">
                <a:latin typeface="Trebuchet MS" panose="020B0703020202090204" pitchFamily="34" charset="0"/>
              </a:rPr>
              <a:t>significantly</a:t>
            </a:r>
            <a:r>
              <a:rPr lang="en-US" sz="3600" dirty="0">
                <a:latin typeface="Trebuchet MS" panose="020B0703020202090204" pitchFamily="34" charset="0"/>
              </a:rPr>
              <a:t> </a:t>
            </a:r>
            <a:r>
              <a:rPr lang="en-US" sz="3600" b="1" dirty="0">
                <a:latin typeface="Trebuchet MS" panose="020B0703020202090204" pitchFamily="34" charset="0"/>
              </a:rPr>
              <a:t>decreased</a:t>
            </a:r>
            <a:r>
              <a:rPr lang="en-US" sz="3600" dirty="0">
                <a:latin typeface="Trebuchet MS" panose="020B0703020202090204" pitchFamily="34" charset="0"/>
              </a:rPr>
              <a:t> the amplitude of evoked excitatory postsynaptic currents (eEPSC), but not when </a:t>
            </a:r>
            <a:r>
              <a:rPr lang="en-US" sz="3600" dirty="0">
                <a:solidFill>
                  <a:srgbClr val="C11C84"/>
                </a:solidFill>
                <a:latin typeface="Trebuchet MS" panose="020B0703020202090204" pitchFamily="34" charset="0"/>
              </a:rPr>
              <a:t>CB1 receptors </a:t>
            </a:r>
            <a:r>
              <a:rPr lang="en-US" sz="3600" dirty="0">
                <a:latin typeface="Trebuchet MS" panose="020B0703020202090204" pitchFamily="34" charset="0"/>
              </a:rPr>
              <a:t>were </a:t>
            </a:r>
            <a:r>
              <a:rPr lang="en-US" sz="3600" b="1" dirty="0">
                <a:latin typeface="Trebuchet MS" panose="020B0703020202090204" pitchFamily="34" charset="0"/>
              </a:rPr>
              <a:t>blocked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94D96089-48F3-9370-D2CB-811230A7A374}"/>
              </a:ext>
            </a:extLst>
          </p:cNvPr>
          <p:cNvSpPr/>
          <p:nvPr/>
        </p:nvSpPr>
        <p:spPr>
          <a:xfrm>
            <a:off x="16926382" y="4957781"/>
            <a:ext cx="25814025" cy="20959724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8488D42-D66F-5D09-8EED-945AC4238EAC}"/>
              </a:ext>
            </a:extLst>
          </p:cNvPr>
          <p:cNvSpPr txBox="1"/>
          <p:nvPr/>
        </p:nvSpPr>
        <p:spPr>
          <a:xfrm>
            <a:off x="17188794" y="26280138"/>
            <a:ext cx="50092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F19CAC"/>
                </a:solidFill>
                <a:latin typeface="Trebuchet MS" panose="020B0703020202090204" pitchFamily="34" charset="0"/>
              </a:rPr>
              <a:t>CONCLUSIONS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034E62E3-B5DF-2529-9295-C3C0507600C5}"/>
              </a:ext>
            </a:extLst>
          </p:cNvPr>
          <p:cNvSpPr txBox="1"/>
          <p:nvPr/>
        </p:nvSpPr>
        <p:spPr>
          <a:xfrm>
            <a:off x="17277385" y="29178552"/>
            <a:ext cx="127704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Cold exposure </a:t>
            </a:r>
            <a:r>
              <a:rPr lang="en-US" sz="3600" b="1" dirty="0">
                <a:latin typeface="Trebuchet MS" panose="020B0703020202090204" pitchFamily="34" charset="0"/>
              </a:rPr>
              <a:t>does not affect </a:t>
            </a:r>
            <a:r>
              <a:rPr lang="en-US" sz="3600" dirty="0">
                <a:latin typeface="Trebuchet MS" panose="020B0703020202090204" pitchFamily="34" charset="0"/>
              </a:rPr>
              <a:t>baseline synaptic transmission in the DMH of female rats (</a:t>
            </a:r>
            <a:r>
              <a:rPr lang="en-US" sz="3600" b="1" dirty="0">
                <a:latin typeface="Trebuchet MS" panose="020B0703020202090204" pitchFamily="34" charset="0"/>
              </a:rPr>
              <a:t>unlike</a:t>
            </a:r>
            <a:r>
              <a:rPr lang="en-US" sz="3600" dirty="0">
                <a:latin typeface="Trebuchet MS" panose="020B0703020202090204" pitchFamily="34" charset="0"/>
              </a:rPr>
              <a:t> the cold-induced </a:t>
            </a:r>
            <a:r>
              <a:rPr lang="en-US" sz="3600" b="1" dirty="0">
                <a:latin typeface="Trebuchet MS" panose="020B0703020202090204" pitchFamily="34" charset="0"/>
              </a:rPr>
              <a:t>decrease</a:t>
            </a:r>
            <a:r>
              <a:rPr lang="en-US" sz="3600" dirty="0">
                <a:latin typeface="Trebuchet MS" panose="020B0703020202090204" pitchFamily="34" charset="0"/>
              </a:rPr>
              <a:t> observed in males)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Cold exposure triggers a </a:t>
            </a:r>
            <a:r>
              <a:rPr lang="en-US" sz="3600" b="1" dirty="0">
                <a:latin typeface="Trebuchet MS" panose="020B0703020202090204" pitchFamily="34" charset="0"/>
              </a:rPr>
              <a:t>long-lasting depression </a:t>
            </a:r>
            <a:r>
              <a:rPr lang="en-US" sz="3600" dirty="0">
                <a:latin typeface="Trebuchet MS" panose="020B0703020202090204" pitchFamily="34" charset="0"/>
              </a:rPr>
              <a:t>of glutamate synapses in the DMH (as was observed in males)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B1AAA6-A956-31F8-0046-B5216E26A01F}"/>
              </a:ext>
            </a:extLst>
          </p:cNvPr>
          <p:cNvSpPr txBox="1"/>
          <p:nvPr/>
        </p:nvSpPr>
        <p:spPr>
          <a:xfrm>
            <a:off x="17045309" y="12399376"/>
            <a:ext cx="96888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The paired pulse ratio (PPR) was </a:t>
            </a:r>
            <a:r>
              <a:rPr lang="en-US" sz="3600" b="1" dirty="0">
                <a:latin typeface="Trebuchet MS" panose="020B0703020202090204" pitchFamily="34" charset="0"/>
              </a:rPr>
              <a:t>significantly increased </a:t>
            </a:r>
            <a:r>
              <a:rPr lang="en-US" sz="3600" dirty="0">
                <a:latin typeface="Trebuchet MS" panose="020B0703020202090204" pitchFamily="34" charset="0"/>
              </a:rPr>
              <a:t>after HFS in </a:t>
            </a:r>
            <a:r>
              <a:rPr lang="en-US" sz="3600" dirty="0">
                <a:solidFill>
                  <a:srgbClr val="EB647E"/>
                </a:solidFill>
                <a:latin typeface="Trebuchet MS" panose="020B0703020202090204" pitchFamily="34" charset="0"/>
              </a:rPr>
              <a:t>acutely stressed </a:t>
            </a:r>
            <a:r>
              <a:rPr lang="en-US" sz="3600" dirty="0">
                <a:latin typeface="Trebuchet MS" panose="020B0703020202090204" pitchFamily="34" charset="0"/>
              </a:rPr>
              <a:t>neurons, but not when </a:t>
            </a:r>
            <a:r>
              <a:rPr lang="en-US" sz="3600" dirty="0">
                <a:solidFill>
                  <a:srgbClr val="C11C84"/>
                </a:solidFill>
                <a:latin typeface="Trebuchet MS" panose="020B0703020202090204" pitchFamily="34" charset="0"/>
              </a:rPr>
              <a:t>CB1 receptors </a:t>
            </a:r>
            <a:r>
              <a:rPr lang="en-US" sz="3600" dirty="0">
                <a:latin typeface="Trebuchet MS" panose="020B0703020202090204" pitchFamily="34" charset="0"/>
              </a:rPr>
              <a:t>were blocked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39C63A-B134-6B47-8E0C-47445F68D58C}"/>
              </a:ext>
            </a:extLst>
          </p:cNvPr>
          <p:cNvSpPr txBox="1"/>
          <p:nvPr/>
        </p:nvSpPr>
        <p:spPr>
          <a:xfrm>
            <a:off x="17750340" y="21770614"/>
            <a:ext cx="7456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Trebuchet MS" panose="020B0703020202090204" pitchFamily="34" charset="0"/>
              </a:rPr>
              <a:t>An independent t-test was used to compare the baseline parameters of the naïve and cold groups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C58FD1-2D6A-C3B7-22C9-0271DC2F9722}"/>
              </a:ext>
            </a:extLst>
          </p:cNvPr>
          <p:cNvSpPr txBox="1"/>
          <p:nvPr/>
        </p:nvSpPr>
        <p:spPr>
          <a:xfrm>
            <a:off x="3228127" y="28653220"/>
            <a:ext cx="9130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rebuchet MS" panose="020B0703020202090204" pitchFamily="34" charset="0"/>
              </a:rPr>
              <a:t>100 Hz for 4 seconds, repeated twice, 20 seconds apart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1CFAD2-6EF7-AD28-32B0-12B91C6918EB}"/>
              </a:ext>
            </a:extLst>
          </p:cNvPr>
          <p:cNvSpPr txBox="1"/>
          <p:nvPr/>
        </p:nvSpPr>
        <p:spPr>
          <a:xfrm>
            <a:off x="12760175" y="27409567"/>
            <a:ext cx="35515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Data analysis was performed using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patchclampplotteR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by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Christelinda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Laureijs</a:t>
            </a:r>
            <a:r>
              <a:rPr lang="en-US" sz="24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6F7474-7705-5C91-1635-32C2ABE34441}"/>
              </a:ext>
            </a:extLst>
          </p:cNvPr>
          <p:cNvSpPr txBox="1"/>
          <p:nvPr/>
        </p:nvSpPr>
        <p:spPr>
          <a:xfrm>
            <a:off x="12043168" y="25443109"/>
            <a:ext cx="438231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50 µM picrotoxin was applied to observe </a:t>
            </a:r>
            <a:r>
              <a:rPr lang="en-US" sz="3400" b="1" dirty="0">
                <a:latin typeface="Trebuchet MS" panose="020B0703020202090204" pitchFamily="34" charset="0"/>
              </a:rPr>
              <a:t>glutamate</a:t>
            </a:r>
            <a:r>
              <a:rPr lang="en-US" sz="3400" dirty="0">
                <a:latin typeface="Trebuchet MS" panose="020B0703020202090204" pitchFamily="34" charset="0"/>
              </a:rPr>
              <a:t> synapses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77DDF7-E483-F81F-C130-2601BF937E43}"/>
              </a:ext>
            </a:extLst>
          </p:cNvPr>
          <p:cNvSpPr txBox="1"/>
          <p:nvPr/>
        </p:nvSpPr>
        <p:spPr>
          <a:xfrm>
            <a:off x="30312158" y="28653220"/>
            <a:ext cx="124897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rebuchet MS" panose="020B0703020202090204" pitchFamily="34" charset="0"/>
              </a:rPr>
              <a:t>Future work </a:t>
            </a:r>
            <a:r>
              <a:rPr lang="en-US" sz="3600" dirty="0">
                <a:latin typeface="Trebuchet MS" panose="020B0703020202090204" pitchFamily="34" charset="0"/>
              </a:rPr>
              <a:t>aims to determine if: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The long-lasting depression is a result of the cold exposure or stress from the isolation, absence of bedding, and noise of the cold room (</a:t>
            </a:r>
            <a:r>
              <a:rPr lang="en-US" sz="3600" b="1" dirty="0">
                <a:latin typeface="Trebuchet MS" panose="020B0703020202090204" pitchFamily="34" charset="0"/>
              </a:rPr>
              <a:t>work in progress</a:t>
            </a:r>
            <a:r>
              <a:rPr lang="en-US" sz="3600" dirty="0">
                <a:latin typeface="Trebuchet MS" panose="020B0703020202090204" pitchFamily="34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Brown adipose tissue activity is altered by cold exposure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9EA720-9A85-8FAB-264E-C5614EE8F448}"/>
              </a:ext>
            </a:extLst>
          </p:cNvPr>
          <p:cNvSpPr/>
          <p:nvPr/>
        </p:nvSpPr>
        <p:spPr>
          <a:xfrm>
            <a:off x="11583163" y="29472212"/>
            <a:ext cx="5118726" cy="2698180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endParaRPr lang="en-CA" sz="1600" b="1" dirty="0">
              <a:effectLst/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1600" b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ACKNOWLEDGMENTS</a:t>
            </a:r>
          </a:p>
          <a:p>
            <a:r>
              <a:rPr lang="en-CA" sz="16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NSERC USRA…</a:t>
            </a:r>
          </a:p>
          <a:p>
            <a:endParaRPr lang="en-CA" sz="1000" dirty="0">
              <a:effectLst/>
            </a:endParaRPr>
          </a:p>
          <a:p>
            <a:pPr algn="ctr"/>
            <a:endParaRPr lang="en-US" sz="1000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7F1B4A0-DD1D-53D7-EA4D-9F533B1E8FF3}"/>
              </a:ext>
            </a:extLst>
          </p:cNvPr>
          <p:cNvGrpSpPr/>
          <p:nvPr/>
        </p:nvGrpSpPr>
        <p:grpSpPr>
          <a:xfrm>
            <a:off x="17277385" y="6480195"/>
            <a:ext cx="23317200" cy="5551714"/>
            <a:chOff x="17425997" y="5921350"/>
            <a:chExt cx="23317200" cy="5551714"/>
          </a:xfrm>
        </p:grpSpPr>
        <p:pic>
          <p:nvPicPr>
            <p:cNvPr id="4" name="Picture 3" descr="A graph with dots and lines&#10;&#10;AI-generated content may be incorrect.">
              <a:extLst>
                <a:ext uri="{FF2B5EF4-FFF2-40B4-BE49-F238E27FC236}">
                  <a16:creationId xmlns:a16="http://schemas.microsoft.com/office/drawing/2014/main" id="{938C9317-902B-5925-56FC-F2D3C4771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8397" y="5921350"/>
              <a:ext cx="7772400" cy="5551714"/>
            </a:xfrm>
            <a:prstGeom prst="rect">
              <a:avLst/>
            </a:prstGeom>
          </p:spPr>
        </p:pic>
        <p:pic>
          <p:nvPicPr>
            <p:cNvPr id="28" name="Picture 27" descr="A graph with dots and lines&#10;&#10;AI-generated content may be incorrect.">
              <a:extLst>
                <a:ext uri="{FF2B5EF4-FFF2-40B4-BE49-F238E27FC236}">
                  <a16:creationId xmlns:a16="http://schemas.microsoft.com/office/drawing/2014/main" id="{0597D22B-8114-47E9-9254-B1CA22DD8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70797" y="5921350"/>
              <a:ext cx="7772400" cy="5551714"/>
            </a:xfrm>
            <a:prstGeom prst="rect">
              <a:avLst/>
            </a:prstGeom>
          </p:spPr>
        </p:pic>
        <p:pic>
          <p:nvPicPr>
            <p:cNvPr id="29" name="Picture 28" descr="A graph with dots and lines&#10;&#10;AI-generated content may be incorrect.">
              <a:extLst>
                <a:ext uri="{FF2B5EF4-FFF2-40B4-BE49-F238E27FC236}">
                  <a16:creationId xmlns:a16="http://schemas.microsoft.com/office/drawing/2014/main" id="{06567FCE-6212-006B-4D25-69E7F9A68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25997" y="5921350"/>
              <a:ext cx="7772400" cy="5551714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7CDED69-B4DB-A6E8-BB5B-D5CD37D3C6D1}"/>
              </a:ext>
            </a:extLst>
          </p:cNvPr>
          <p:cNvSpPr txBox="1"/>
          <p:nvPr/>
        </p:nvSpPr>
        <p:spPr>
          <a:xfrm>
            <a:off x="17675021" y="11448214"/>
            <a:ext cx="24287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Naïve data was collected by Lara Swart. A paired t-test was used to compare each 5-minute interval to the 5-minute baseline period. * = p-value &lt; 0.05, ** = p-value &lt; 0.01</a:t>
            </a:r>
          </a:p>
        </p:txBody>
      </p:sp>
      <p:pic>
        <p:nvPicPr>
          <p:cNvPr id="35" name="Picture 34" descr="A graph of a patient's reaction&#10;&#10;AI-generated content may be incorrect.">
            <a:extLst>
              <a:ext uri="{FF2B5EF4-FFF2-40B4-BE49-F238E27FC236}">
                <a16:creationId xmlns:a16="http://schemas.microsoft.com/office/drawing/2014/main" id="{73790D54-643F-40A0-CC23-4B8749378BA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3324" y="14534632"/>
            <a:ext cx="7772400" cy="5551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1B7D81-8ECC-A1BD-E8B2-7BF2F0D3982E}"/>
              </a:ext>
            </a:extLst>
          </p:cNvPr>
          <p:cNvSpPr txBox="1"/>
          <p:nvPr/>
        </p:nvSpPr>
        <p:spPr>
          <a:xfrm>
            <a:off x="17165763" y="19941628"/>
            <a:ext cx="86586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The PPR compares the amplitude of two evoked currents and is inversely proportional to the probability of neurotransmitter release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F8561DC-1720-7F80-1B87-AE563AF9393A}"/>
              </a:ext>
            </a:extLst>
          </p:cNvPr>
          <p:cNvSpPr txBox="1"/>
          <p:nvPr/>
        </p:nvSpPr>
        <p:spPr>
          <a:xfrm>
            <a:off x="27915010" y="12817240"/>
            <a:ext cx="138242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Action potential current amplitude and frequency was </a:t>
            </a:r>
            <a:r>
              <a:rPr lang="en-US" sz="3600" b="1" dirty="0">
                <a:latin typeface="Trebuchet MS" panose="020B0703020202090204" pitchFamily="34" charset="0"/>
              </a:rPr>
              <a:t>significantly decreased </a:t>
            </a:r>
            <a:r>
              <a:rPr lang="en-US" sz="3600" dirty="0">
                <a:latin typeface="Trebuchet MS" panose="020B0703020202090204" pitchFamily="34" charset="0"/>
              </a:rPr>
              <a:t>after HFS in </a:t>
            </a:r>
            <a:r>
              <a:rPr lang="en-US" sz="3600" dirty="0">
                <a:solidFill>
                  <a:srgbClr val="EB647E"/>
                </a:solidFill>
                <a:latin typeface="Trebuchet MS" panose="020B0703020202090204" pitchFamily="34" charset="0"/>
              </a:rPr>
              <a:t>acutely stressed </a:t>
            </a:r>
            <a:r>
              <a:rPr lang="en-US" sz="3600" dirty="0">
                <a:latin typeface="Trebuchet MS" panose="020B0703020202090204" pitchFamily="34" charset="0"/>
              </a:rPr>
              <a:t>neurons, but not when </a:t>
            </a:r>
            <a:r>
              <a:rPr lang="en-US" sz="3600" dirty="0">
                <a:solidFill>
                  <a:srgbClr val="C11C84"/>
                </a:solidFill>
                <a:latin typeface="Trebuchet MS" panose="020B0703020202090204" pitchFamily="34" charset="0"/>
              </a:rPr>
              <a:t>CB1 receptors </a:t>
            </a:r>
            <a:r>
              <a:rPr lang="en-US" sz="3600" dirty="0">
                <a:latin typeface="Trebuchet MS" panose="020B0703020202090204" pitchFamily="34" charset="0"/>
              </a:rPr>
              <a:t>were blocked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C5544B5-9048-4FCC-1EA2-C3B8A11390B6}"/>
              </a:ext>
            </a:extLst>
          </p:cNvPr>
          <p:cNvSpPr txBox="1"/>
          <p:nvPr/>
        </p:nvSpPr>
        <p:spPr>
          <a:xfrm>
            <a:off x="30249396" y="19748273"/>
            <a:ext cx="7456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Trebuchet MS" panose="020B0703020202090204" pitchFamily="34" charset="0"/>
              </a:rPr>
              <a:t>An independent t-test was used to compare the baseline parameters of the naïve and cold groups</a:t>
            </a:r>
          </a:p>
        </p:txBody>
      </p:sp>
    </p:spTree>
    <p:extLst>
      <p:ext uri="{BB962C8B-B14F-4D97-AF65-F5344CB8AC3E}">
        <p14:creationId xmlns:p14="http://schemas.microsoft.com/office/powerpoint/2010/main" val="1889334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CAEBCA-0CCE-DF63-2BC4-617549D92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5FB0F2-2E12-5561-CBD9-675F2EAE291B}"/>
              </a:ext>
            </a:extLst>
          </p:cNvPr>
          <p:cNvSpPr/>
          <p:nvPr/>
        </p:nvSpPr>
        <p:spPr>
          <a:xfrm>
            <a:off x="-1" y="10917"/>
            <a:ext cx="43195875" cy="4794932"/>
          </a:xfrm>
          <a:prstGeom prst="rect">
            <a:avLst/>
          </a:prstGeom>
          <a:solidFill>
            <a:srgbClr val="C01D58"/>
          </a:solidFill>
          <a:ln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8DDF1D-4E02-DB66-654B-5917D0CC3E7C}"/>
              </a:ext>
            </a:extLst>
          </p:cNvPr>
          <p:cNvSpPr txBox="1"/>
          <p:nvPr/>
        </p:nvSpPr>
        <p:spPr>
          <a:xfrm>
            <a:off x="506009" y="276173"/>
            <a:ext cx="4194535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F19CAC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Decreases Neuronal Communication and Excitability in the Female Rat Dorsomedial Hypothalamus via </a:t>
            </a:r>
            <a:r>
              <a:rPr lang="en-US" sz="7200" b="1" dirty="0">
                <a:solidFill>
                  <a:srgbClr val="FFADFF"/>
                </a:solidFill>
                <a:latin typeface="Trebuchet MS" panose="020B0703020202090204" pitchFamily="34" charset="0"/>
              </a:rPr>
              <a:t>Endocannabinoid-CB1 Receptor </a:t>
            </a:r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Signaling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Trebuchet MS" panose="020B0703020202090204" pitchFamily="34" charset="0"/>
              </a:rPr>
              <a:t>Ruby Muzzatti, Dr Karen Crosby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Trebuchet MS" panose="020B0703020202090204" pitchFamily="34" charset="0"/>
              </a:rPr>
              <a:t>Department of Biology, Mount Allison University, Sackville, New Brunswick, Canada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D3DE8-D87D-B111-C434-9E150C7D7D16}"/>
              </a:ext>
            </a:extLst>
          </p:cNvPr>
          <p:cNvSpPr txBox="1"/>
          <p:nvPr/>
        </p:nvSpPr>
        <p:spPr>
          <a:xfrm>
            <a:off x="287816" y="4967244"/>
            <a:ext cx="16413789" cy="923330"/>
          </a:xfrm>
          <a:prstGeom prst="rect">
            <a:avLst/>
          </a:prstGeom>
          <a:solidFill>
            <a:srgbClr val="C01D5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Trebuchet MS" panose="020B0703020202090204" pitchFamily="34" charset="0"/>
              </a:rPr>
              <a:t>BACKGROUND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141B6F-D152-AD3B-D3F6-36CA0A1C8839}"/>
              </a:ext>
            </a:extLst>
          </p:cNvPr>
          <p:cNvSpPr txBox="1"/>
          <p:nvPr/>
        </p:nvSpPr>
        <p:spPr>
          <a:xfrm>
            <a:off x="16986967" y="4978669"/>
            <a:ext cx="25814025" cy="957137"/>
          </a:xfrm>
          <a:prstGeom prst="rect">
            <a:avLst/>
          </a:prstGeom>
          <a:solidFill>
            <a:srgbClr val="C01D5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Trebuchet MS" panose="020B0703020202090204" pitchFamily="34" charset="0"/>
              </a:rPr>
              <a:t>METHODS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E92EF8F-06DC-56F7-291E-F4A8AF27BD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477" y="1707260"/>
            <a:ext cx="4109776" cy="269190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04DE2CA-ED32-6B9E-AB0E-A72ACCDB9D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82179" y="1670422"/>
            <a:ext cx="6719885" cy="2878351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ADD1635-9EA2-D1EA-FDC4-26BDC0047192}"/>
              </a:ext>
            </a:extLst>
          </p:cNvPr>
          <p:cNvSpPr/>
          <p:nvPr/>
        </p:nvSpPr>
        <p:spPr>
          <a:xfrm>
            <a:off x="26293752" y="29343876"/>
            <a:ext cx="11102342" cy="2698181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buNone/>
            </a:pPr>
            <a:endParaRPr lang="en-CA" sz="1300" dirty="0">
              <a:effectLst/>
            </a:endParaRPr>
          </a:p>
          <a:p>
            <a:r>
              <a:rPr lang="en-CA" sz="1300" b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REFRENCES</a:t>
            </a:r>
          </a:p>
          <a:p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Schematic Images created using </a:t>
            </a:r>
            <a:r>
              <a:rPr lang="en-CA" sz="1300" b="1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BioRender</a:t>
            </a:r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.</a:t>
            </a:r>
            <a:endParaRPr lang="en-CA" sz="1300" b="1" dirty="0">
              <a:effectLst/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228600" indent="-228600">
              <a:buAutoNum type="arabicPeriod"/>
            </a:pPr>
            <a:r>
              <a:rPr lang="en-CA" sz="13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x</a:t>
            </a:r>
            <a:endParaRPr lang="en-CA" sz="1000" dirty="0">
              <a:effectLst/>
            </a:endParaRPr>
          </a:p>
          <a:p>
            <a:pPr algn="ctr"/>
            <a:endParaRPr lang="en-US" sz="1000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BB73AF0-79C6-035C-39A5-BFF758AAD73B}"/>
              </a:ext>
            </a:extLst>
          </p:cNvPr>
          <p:cNvSpPr/>
          <p:nvPr/>
        </p:nvSpPr>
        <p:spPr>
          <a:xfrm>
            <a:off x="287817" y="4957781"/>
            <a:ext cx="16413789" cy="8540527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672E077-0380-660E-68BE-4642B234BC79}"/>
              </a:ext>
            </a:extLst>
          </p:cNvPr>
          <p:cNvSpPr/>
          <p:nvPr/>
        </p:nvSpPr>
        <p:spPr>
          <a:xfrm>
            <a:off x="16986968" y="4957781"/>
            <a:ext cx="25814025" cy="8540527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B69FE398-BE23-8120-5D62-A28278207995}"/>
              </a:ext>
            </a:extLst>
          </p:cNvPr>
          <p:cNvSpPr/>
          <p:nvPr/>
        </p:nvSpPr>
        <p:spPr>
          <a:xfrm>
            <a:off x="26293752" y="13696787"/>
            <a:ext cx="16541005" cy="15103673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9DFAF784-4A15-0D98-B46F-20931BD144B1}"/>
              </a:ext>
            </a:extLst>
          </p:cNvPr>
          <p:cNvSpPr/>
          <p:nvPr/>
        </p:nvSpPr>
        <p:spPr>
          <a:xfrm>
            <a:off x="287818" y="13659703"/>
            <a:ext cx="25780348" cy="18382354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E2B927-7F27-ED41-878D-32DBF44A3C46}"/>
              </a:ext>
            </a:extLst>
          </p:cNvPr>
          <p:cNvSpPr/>
          <p:nvPr/>
        </p:nvSpPr>
        <p:spPr>
          <a:xfrm>
            <a:off x="37621680" y="29343877"/>
            <a:ext cx="5118726" cy="2698180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endParaRPr lang="en-CA" sz="1600" b="1" dirty="0">
              <a:effectLst/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1600" b="1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ACKNOWLEDGMENTS</a:t>
            </a:r>
          </a:p>
          <a:p>
            <a:r>
              <a:rPr lang="en-CA" sz="1600" dirty="0">
                <a:effectLst/>
                <a:latin typeface="Trebuchet MS" panose="020B0703020202090204" pitchFamily="34" charset="0"/>
                <a:cs typeface="Times New Roman" panose="02020603050405020304" pitchFamily="18" charset="0"/>
              </a:rPr>
              <a:t>NSERC USRA…</a:t>
            </a:r>
          </a:p>
          <a:p>
            <a:endParaRPr lang="en-CA" sz="1000" dirty="0">
              <a:effectLst/>
            </a:endParaRPr>
          </a:p>
          <a:p>
            <a:pPr algn="ctr"/>
            <a:endParaRPr lang="en-US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14AF93-F235-BF55-9EE0-9FDC0407AA2F}"/>
              </a:ext>
            </a:extLst>
          </p:cNvPr>
          <p:cNvSpPr txBox="1"/>
          <p:nvPr/>
        </p:nvSpPr>
        <p:spPr>
          <a:xfrm>
            <a:off x="287816" y="13671128"/>
            <a:ext cx="25780348" cy="923330"/>
          </a:xfrm>
          <a:prstGeom prst="rect">
            <a:avLst/>
          </a:prstGeom>
          <a:solidFill>
            <a:srgbClr val="C01D5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Trebuchet MS" panose="020B0703020202090204" pitchFamily="34" charset="0"/>
              </a:rPr>
              <a:t>RESULTS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15EB34-58F7-63E1-0E6C-E16E4ECCB541}"/>
              </a:ext>
            </a:extLst>
          </p:cNvPr>
          <p:cNvSpPr txBox="1"/>
          <p:nvPr/>
        </p:nvSpPr>
        <p:spPr>
          <a:xfrm>
            <a:off x="26293752" y="13650240"/>
            <a:ext cx="16541005" cy="957136"/>
          </a:xfrm>
          <a:prstGeom prst="rect">
            <a:avLst/>
          </a:prstGeom>
          <a:solidFill>
            <a:srgbClr val="C01D5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Trebuchet MS" panose="020B0703020202090204" pitchFamily="34" charset="0"/>
              </a:rPr>
              <a:t>CONCLUSIONS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8F518FC-AF99-D41C-9307-62EBF9355EF1}"/>
              </a:ext>
            </a:extLst>
          </p:cNvPr>
          <p:cNvGrpSpPr/>
          <p:nvPr/>
        </p:nvGrpSpPr>
        <p:grpSpPr>
          <a:xfrm>
            <a:off x="1043805" y="23470845"/>
            <a:ext cx="15544800" cy="5551714"/>
            <a:chOff x="14930437" y="19709481"/>
            <a:chExt cx="15544800" cy="5551714"/>
          </a:xfrm>
        </p:grpSpPr>
        <p:pic>
          <p:nvPicPr>
            <p:cNvPr id="14" name="Picture 13" descr="A graph of a graph with black and purple dots&#10;&#10;AI-generated content may be incorrect.">
              <a:extLst>
                <a:ext uri="{FF2B5EF4-FFF2-40B4-BE49-F238E27FC236}">
                  <a16:creationId xmlns:a16="http://schemas.microsoft.com/office/drawing/2014/main" id="{8ECC43C7-ADB1-3D68-E017-8EEBDDE3C2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02837" y="19709481"/>
              <a:ext cx="7772400" cy="5551714"/>
            </a:xfrm>
            <a:prstGeom prst="rect">
              <a:avLst/>
            </a:prstGeom>
          </p:spPr>
        </p:pic>
        <p:pic>
          <p:nvPicPr>
            <p:cNvPr id="15" name="Picture 14" descr="A graph of a graph with red dots and black dots&#10;&#10;AI-generated content may be incorrect.">
              <a:extLst>
                <a:ext uri="{FF2B5EF4-FFF2-40B4-BE49-F238E27FC236}">
                  <a16:creationId xmlns:a16="http://schemas.microsoft.com/office/drawing/2014/main" id="{4C82DEA8-7B3D-935F-C21C-898D670FA7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30437" y="19709481"/>
              <a:ext cx="7772400" cy="5551714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B489868-4615-93F5-9FFB-9B798A65F5AA}"/>
              </a:ext>
            </a:extLst>
          </p:cNvPr>
          <p:cNvSpPr txBox="1"/>
          <p:nvPr/>
        </p:nvSpPr>
        <p:spPr>
          <a:xfrm>
            <a:off x="539234" y="14801245"/>
            <a:ext cx="253357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3600" b="1" dirty="0">
                <a:latin typeface="Trebuchet MS" panose="020B0703020202090204" pitchFamily="34" charset="0"/>
              </a:rPr>
              <a:t>significantly</a:t>
            </a:r>
            <a:r>
              <a:rPr lang="en-US" sz="3600" dirty="0">
                <a:latin typeface="Trebuchet MS" panose="020B0703020202090204" pitchFamily="34" charset="0"/>
              </a:rPr>
              <a:t> </a:t>
            </a:r>
            <a:r>
              <a:rPr lang="en-US" sz="3600" b="1" dirty="0">
                <a:latin typeface="Trebuchet MS" panose="020B0703020202090204" pitchFamily="34" charset="0"/>
              </a:rPr>
              <a:t>decreased</a:t>
            </a:r>
            <a:r>
              <a:rPr lang="en-US" sz="3600" dirty="0">
                <a:latin typeface="Trebuchet MS" panose="020B0703020202090204" pitchFamily="34" charset="0"/>
              </a:rPr>
              <a:t> the amplitude of evoked excitatory postsynaptic currents (eEPSC), but not when </a:t>
            </a:r>
            <a:r>
              <a:rPr lang="en-US" sz="3600" dirty="0">
                <a:solidFill>
                  <a:srgbClr val="C11C84"/>
                </a:solidFill>
                <a:latin typeface="Trebuchet MS" panose="020B0703020202090204" pitchFamily="34" charset="0"/>
              </a:rPr>
              <a:t>CB1 receptors </a:t>
            </a:r>
            <a:r>
              <a:rPr lang="en-US" sz="3600" dirty="0">
                <a:latin typeface="Trebuchet MS" panose="020B0703020202090204" pitchFamily="34" charset="0"/>
              </a:rPr>
              <a:t>were </a:t>
            </a:r>
            <a:r>
              <a:rPr lang="en-US" sz="3600" b="1" dirty="0">
                <a:latin typeface="Trebuchet MS" panose="020B0703020202090204" pitchFamily="34" charset="0"/>
              </a:rPr>
              <a:t>blocked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A35C3D-BC42-0C52-4802-9B535C0FB7C0}"/>
              </a:ext>
            </a:extLst>
          </p:cNvPr>
          <p:cNvSpPr txBox="1"/>
          <p:nvPr/>
        </p:nvSpPr>
        <p:spPr>
          <a:xfrm>
            <a:off x="43895775" y="17763441"/>
            <a:ext cx="96888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The paired pulse ratio (PPR) was </a:t>
            </a:r>
            <a:r>
              <a:rPr lang="en-US" sz="3600" b="1" dirty="0">
                <a:latin typeface="Trebuchet MS" panose="020B0703020202090204" pitchFamily="34" charset="0"/>
              </a:rPr>
              <a:t>significantly increased </a:t>
            </a:r>
            <a:r>
              <a:rPr lang="en-US" sz="3600" dirty="0">
                <a:latin typeface="Trebuchet MS" panose="020B0703020202090204" pitchFamily="34" charset="0"/>
              </a:rPr>
              <a:t>after HFS in </a:t>
            </a:r>
            <a:r>
              <a:rPr lang="en-US" sz="3600" dirty="0">
                <a:solidFill>
                  <a:srgbClr val="EB647E"/>
                </a:solidFill>
                <a:latin typeface="Trebuchet MS" panose="020B0703020202090204" pitchFamily="34" charset="0"/>
              </a:rPr>
              <a:t>acutely stressed </a:t>
            </a:r>
            <a:r>
              <a:rPr lang="en-US" sz="3600" dirty="0">
                <a:latin typeface="Trebuchet MS" panose="020B0703020202090204" pitchFamily="34" charset="0"/>
              </a:rPr>
              <a:t>neurons, but not when </a:t>
            </a:r>
            <a:r>
              <a:rPr lang="en-US" sz="3600" dirty="0">
                <a:solidFill>
                  <a:srgbClr val="C11C84"/>
                </a:solidFill>
                <a:latin typeface="Trebuchet MS" panose="020B0703020202090204" pitchFamily="34" charset="0"/>
              </a:rPr>
              <a:t>CB1 receptors </a:t>
            </a:r>
            <a:r>
              <a:rPr lang="en-US" sz="3600" dirty="0">
                <a:latin typeface="Trebuchet MS" panose="020B0703020202090204" pitchFamily="34" charset="0"/>
              </a:rPr>
              <a:t>were blocked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CC77B76-B45C-6AFB-BBAE-B6CB0DDF021E}"/>
              </a:ext>
            </a:extLst>
          </p:cNvPr>
          <p:cNvSpPr txBox="1"/>
          <p:nvPr/>
        </p:nvSpPr>
        <p:spPr>
          <a:xfrm>
            <a:off x="44600806" y="27134679"/>
            <a:ext cx="7456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Trebuchet MS" panose="020B0703020202090204" pitchFamily="34" charset="0"/>
              </a:rPr>
              <a:t>An independent t-test was used to compare the baseline parameters of the naïve and cold groups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4A82498-0CFC-4875-7514-2BCC0B846337}"/>
              </a:ext>
            </a:extLst>
          </p:cNvPr>
          <p:cNvGrpSpPr>
            <a:grpSpLocks noChangeAspect="1"/>
          </p:cNvGrpSpPr>
          <p:nvPr/>
        </p:nvGrpSpPr>
        <p:grpSpPr>
          <a:xfrm>
            <a:off x="539233" y="16001574"/>
            <a:ext cx="25335795" cy="6524678"/>
            <a:chOff x="17425997" y="5921350"/>
            <a:chExt cx="23317200" cy="5551714"/>
          </a:xfrm>
        </p:grpSpPr>
        <p:pic>
          <p:nvPicPr>
            <p:cNvPr id="46" name="Picture 45" descr="A graph with dots and lines&#10;&#10;AI-generated content may be incorrect.">
              <a:extLst>
                <a:ext uri="{FF2B5EF4-FFF2-40B4-BE49-F238E27FC236}">
                  <a16:creationId xmlns:a16="http://schemas.microsoft.com/office/drawing/2014/main" id="{FA1B2432-D37D-837E-811D-E075B2F99F4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8397" y="5921350"/>
              <a:ext cx="7772400" cy="5551714"/>
            </a:xfrm>
            <a:prstGeom prst="rect">
              <a:avLst/>
            </a:prstGeom>
          </p:spPr>
        </p:pic>
        <p:pic>
          <p:nvPicPr>
            <p:cNvPr id="47" name="Picture 46" descr="A graph with dots and lines&#10;&#10;AI-generated content may be incorrect.">
              <a:extLst>
                <a:ext uri="{FF2B5EF4-FFF2-40B4-BE49-F238E27FC236}">
                  <a16:creationId xmlns:a16="http://schemas.microsoft.com/office/drawing/2014/main" id="{8C823813-9AD9-D0BE-5D05-5145B6EF2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70797" y="5921350"/>
              <a:ext cx="7772400" cy="5551714"/>
            </a:xfrm>
            <a:prstGeom prst="rect">
              <a:avLst/>
            </a:prstGeom>
          </p:spPr>
        </p:pic>
        <p:pic>
          <p:nvPicPr>
            <p:cNvPr id="49" name="Picture 48" descr="A graph with dots and lines&#10;&#10;AI-generated content may be incorrect.">
              <a:extLst>
                <a:ext uri="{FF2B5EF4-FFF2-40B4-BE49-F238E27FC236}">
                  <a16:creationId xmlns:a16="http://schemas.microsoft.com/office/drawing/2014/main" id="{6113F4FD-6E44-13E8-55F5-8E9F6EBD7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25997" y="5921350"/>
              <a:ext cx="7772400" cy="5551714"/>
            </a:xfrm>
            <a:prstGeom prst="rect">
              <a:avLst/>
            </a:prstGeom>
          </p:spPr>
        </p:pic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051516CE-7146-5A24-ECE7-9DED1FD31627}"/>
              </a:ext>
            </a:extLst>
          </p:cNvPr>
          <p:cNvSpPr txBox="1"/>
          <p:nvPr/>
        </p:nvSpPr>
        <p:spPr>
          <a:xfrm>
            <a:off x="1054302" y="21990677"/>
            <a:ext cx="24287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Naïve data was collected by Lara Swart. A paired t-test was used to compare each 5-minute interval to the 5-minute baseline period. * = p-value &lt; 0.05, ** = p-value &lt; 0.01</a:t>
            </a:r>
          </a:p>
        </p:txBody>
      </p:sp>
      <p:pic>
        <p:nvPicPr>
          <p:cNvPr id="57" name="Picture 56" descr="A graph of a patient's reaction&#10;&#10;AI-generated content may be incorrect.">
            <a:extLst>
              <a:ext uri="{FF2B5EF4-FFF2-40B4-BE49-F238E27FC236}">
                <a16:creationId xmlns:a16="http://schemas.microsoft.com/office/drawing/2014/main" id="{7EDF6F58-AC48-CB1B-F0FB-989DA6E8117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3790" y="19898697"/>
            <a:ext cx="7772400" cy="5551714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4213784B-6AEE-D688-3399-37F594B5E1E4}"/>
              </a:ext>
            </a:extLst>
          </p:cNvPr>
          <p:cNvSpPr txBox="1"/>
          <p:nvPr/>
        </p:nvSpPr>
        <p:spPr>
          <a:xfrm>
            <a:off x="44016229" y="25305693"/>
            <a:ext cx="86586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The PPR compares the amplitude of two evoked currents and is inversely proportional to the probability of neurotransmitter release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CD2F0CA-E971-8CB9-A507-ECF3BF3105C8}"/>
              </a:ext>
            </a:extLst>
          </p:cNvPr>
          <p:cNvSpPr txBox="1"/>
          <p:nvPr/>
        </p:nvSpPr>
        <p:spPr>
          <a:xfrm>
            <a:off x="54765476" y="18181305"/>
            <a:ext cx="138242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Action potential current amplitude and frequency was </a:t>
            </a:r>
            <a:r>
              <a:rPr lang="en-US" sz="3600" b="1" dirty="0">
                <a:latin typeface="Trebuchet MS" panose="020B0703020202090204" pitchFamily="34" charset="0"/>
              </a:rPr>
              <a:t>significantly decreased </a:t>
            </a:r>
            <a:r>
              <a:rPr lang="en-US" sz="3600" dirty="0">
                <a:latin typeface="Trebuchet MS" panose="020B0703020202090204" pitchFamily="34" charset="0"/>
              </a:rPr>
              <a:t>after HFS in </a:t>
            </a:r>
            <a:r>
              <a:rPr lang="en-US" sz="3600" dirty="0">
                <a:solidFill>
                  <a:srgbClr val="EB647E"/>
                </a:solidFill>
                <a:latin typeface="Trebuchet MS" panose="020B0703020202090204" pitchFamily="34" charset="0"/>
              </a:rPr>
              <a:t>acutely stressed </a:t>
            </a:r>
            <a:r>
              <a:rPr lang="en-US" sz="3600" dirty="0">
                <a:latin typeface="Trebuchet MS" panose="020B0703020202090204" pitchFamily="34" charset="0"/>
              </a:rPr>
              <a:t>neurons, but not when </a:t>
            </a:r>
            <a:r>
              <a:rPr lang="en-US" sz="3600" dirty="0">
                <a:solidFill>
                  <a:srgbClr val="C11C84"/>
                </a:solidFill>
                <a:latin typeface="Trebuchet MS" panose="020B0703020202090204" pitchFamily="34" charset="0"/>
              </a:rPr>
              <a:t>CB1 receptors </a:t>
            </a:r>
            <a:r>
              <a:rPr lang="en-US" sz="3600" dirty="0">
                <a:latin typeface="Trebuchet MS" panose="020B0703020202090204" pitchFamily="34" charset="0"/>
              </a:rPr>
              <a:t>were blocked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59154F4-321D-1E83-A444-E32BF1FEC8B1}"/>
              </a:ext>
            </a:extLst>
          </p:cNvPr>
          <p:cNvSpPr txBox="1"/>
          <p:nvPr/>
        </p:nvSpPr>
        <p:spPr>
          <a:xfrm>
            <a:off x="57099862" y="25112338"/>
            <a:ext cx="7456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  <a:latin typeface="Trebuchet MS" panose="020B0703020202090204" pitchFamily="34" charset="0"/>
              </a:rPr>
              <a:t>An independent t-test was used to compare the baseline parameters of the naïve and cold groups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DC68D43-EEB5-9FE1-A81E-A593CE71EF89}"/>
              </a:ext>
            </a:extLst>
          </p:cNvPr>
          <p:cNvSpPr txBox="1"/>
          <p:nvPr/>
        </p:nvSpPr>
        <p:spPr>
          <a:xfrm>
            <a:off x="32494179" y="5992026"/>
            <a:ext cx="472675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      250 µm </a:t>
            </a:r>
          </a:p>
          <a:p>
            <a:pPr algn="ctr"/>
            <a:r>
              <a:rPr lang="en-US" sz="3400" dirty="0">
                <a:latin typeface="Trebuchet MS" panose="020B0703020202090204" pitchFamily="34" charset="0"/>
              </a:rPr>
              <a:t>coronal brain slices containing the </a:t>
            </a:r>
            <a:r>
              <a:rPr lang="en-US" sz="3400" b="1" dirty="0">
                <a:latin typeface="Trebuchet MS" panose="020B0703020202090204" pitchFamily="34" charset="0"/>
              </a:rPr>
              <a:t>DMH</a:t>
            </a:r>
            <a:r>
              <a:rPr lang="en-US" sz="3400" dirty="0">
                <a:latin typeface="Trebuchet MS" panose="020B0703020202090204" pitchFamily="34" charset="0"/>
              </a:rPr>
              <a:t> were kept alive in  oxygenated </a:t>
            </a:r>
            <a:r>
              <a:rPr lang="en-US" sz="3400" b="1" dirty="0">
                <a:latin typeface="Trebuchet MS" panose="020B0703020202090204" pitchFamily="34" charset="0"/>
              </a:rPr>
              <a:t>artificial cerebrospinal fluid</a:t>
            </a:r>
            <a:r>
              <a:rPr lang="en-US" sz="3400" dirty="0">
                <a:latin typeface="Trebuchet MS" panose="020B0703020202090204" pitchFamily="34" charset="0"/>
              </a:rPr>
              <a:t> kept at 32.5 ℃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B3076DE-70FC-FB0A-FCAD-741CED429630}"/>
              </a:ext>
            </a:extLst>
          </p:cNvPr>
          <p:cNvSpPr txBox="1"/>
          <p:nvPr/>
        </p:nvSpPr>
        <p:spPr>
          <a:xfrm>
            <a:off x="20874655" y="7052980"/>
            <a:ext cx="516317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A </a:t>
            </a:r>
            <a:r>
              <a:rPr lang="en-US" sz="3400" b="1" dirty="0">
                <a:latin typeface="Trebuchet MS" panose="020B0703020202090204" pitchFamily="34" charset="0"/>
              </a:rPr>
              <a:t>recording</a:t>
            </a:r>
            <a:r>
              <a:rPr lang="en-US" sz="3400" dirty="0">
                <a:latin typeface="Trebuchet MS" panose="020B0703020202090204" pitchFamily="34" charset="0"/>
              </a:rPr>
              <a:t> electrode was inserted into </a:t>
            </a:r>
            <a:r>
              <a:rPr lang="en-US" sz="3400" b="1" dirty="0">
                <a:latin typeface="Trebuchet MS" panose="020B0703020202090204" pitchFamily="34" charset="0"/>
              </a:rPr>
              <a:t>DMH neurons</a:t>
            </a:r>
            <a:r>
              <a:rPr lang="en-US" sz="3400" dirty="0">
                <a:latin typeface="Trebuchet MS" panose="020B0703020202090204" pitchFamily="34" charset="0"/>
              </a:rPr>
              <a:t>, and a stimulating electrode into the surrounding tissue to evoke </a:t>
            </a:r>
            <a:r>
              <a:rPr lang="en-US" sz="3400" b="1" dirty="0">
                <a:latin typeface="Trebuchet MS" panose="020B0703020202090204" pitchFamily="34" charset="0"/>
              </a:rPr>
              <a:t>excitatory</a:t>
            </a:r>
            <a:r>
              <a:rPr lang="en-US" sz="3400" dirty="0">
                <a:latin typeface="Trebuchet MS" panose="020B0703020202090204" pitchFamily="34" charset="0"/>
              </a:rPr>
              <a:t> postsynaptic currents (eEPSC)</a:t>
            </a:r>
          </a:p>
        </p:txBody>
      </p:sp>
      <p:pic>
        <p:nvPicPr>
          <p:cNvPr id="72" name="Picture 71" descr="A close-up of a grey surface&#10;&#10;AI-generated content may be incorrect.">
            <a:extLst>
              <a:ext uri="{FF2B5EF4-FFF2-40B4-BE49-F238E27FC236}">
                <a16:creationId xmlns:a16="http://schemas.microsoft.com/office/drawing/2014/main" id="{3CE678EA-17A2-7133-5CC8-86050B85497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716" t="18425" r="20460" b="22384"/>
          <a:stretch/>
        </p:blipFill>
        <p:spPr>
          <a:xfrm>
            <a:off x="26293752" y="6296636"/>
            <a:ext cx="5185783" cy="4829606"/>
          </a:xfrm>
          <a:prstGeom prst="rect">
            <a:avLst/>
          </a:prstGeom>
        </p:spPr>
      </p:pic>
      <p:graphicFrame>
        <p:nvGraphicFramePr>
          <p:cNvPr id="73" name="Object 72">
            <a:extLst>
              <a:ext uri="{FF2B5EF4-FFF2-40B4-BE49-F238E27FC236}">
                <a16:creationId xmlns:a16="http://schemas.microsoft.com/office/drawing/2014/main" id="{850B95E9-75E8-EB0B-3F3D-B0840FB567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120494"/>
              </p:ext>
            </p:extLst>
          </p:nvPr>
        </p:nvGraphicFramePr>
        <p:xfrm>
          <a:off x="21165300" y="11759116"/>
          <a:ext cx="1587075" cy="1320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13" imgW="1114641" imgH="927614" progId="CorelDraw.Graphic.17">
                  <p:embed/>
                </p:oleObj>
              </mc:Choice>
              <mc:Fallback>
                <p:oleObj name="CorelDRAW" r:id="rId13" imgW="1114641" imgH="927614" progId="CorelDraw.Graphic.17">
                  <p:embed/>
                  <p:pic>
                    <p:nvPicPr>
                      <p:cNvPr id="54" name="Object 53">
                        <a:extLst>
                          <a:ext uri="{FF2B5EF4-FFF2-40B4-BE49-F238E27FC236}">
                            <a16:creationId xmlns:a16="http://schemas.microsoft.com/office/drawing/2014/main" id="{DAD5D179-3B3C-1B9C-AD3E-432EB95642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65300" y="11759116"/>
                        <a:ext cx="1587075" cy="13203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4" name="TextBox 73">
            <a:extLst>
              <a:ext uri="{FF2B5EF4-FFF2-40B4-BE49-F238E27FC236}">
                <a16:creationId xmlns:a16="http://schemas.microsoft.com/office/drawing/2014/main" id="{4A8EFE52-4D7A-1596-95E4-0FF52BED96CB}"/>
              </a:ext>
            </a:extLst>
          </p:cNvPr>
          <p:cNvSpPr txBox="1"/>
          <p:nvPr/>
        </p:nvSpPr>
        <p:spPr>
          <a:xfrm>
            <a:off x="24893330" y="11419687"/>
            <a:ext cx="735967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>
                <a:latin typeface="Trebuchet MS" panose="020B0703020202090204" pitchFamily="34" charset="0"/>
              </a:rPr>
              <a:t>Living</a:t>
            </a:r>
            <a:r>
              <a:rPr lang="en-US" sz="3400" dirty="0">
                <a:latin typeface="Trebuchet MS" panose="020B0703020202090204" pitchFamily="34" charset="0"/>
              </a:rPr>
              <a:t> </a:t>
            </a:r>
            <a:r>
              <a:rPr lang="en-US" sz="3400" b="1" dirty="0">
                <a:latin typeface="Trebuchet MS" panose="020B0703020202090204" pitchFamily="34" charset="0"/>
              </a:rPr>
              <a:t>neurons</a:t>
            </a:r>
            <a:r>
              <a:rPr lang="en-US" sz="3400" dirty="0">
                <a:latin typeface="Trebuchet MS" panose="020B0703020202090204" pitchFamily="34" charset="0"/>
              </a:rPr>
              <a:t> were recorded from </a:t>
            </a:r>
          </a:p>
          <a:p>
            <a:pPr algn="ctr"/>
            <a:r>
              <a:rPr lang="en-US" sz="3400" dirty="0">
                <a:latin typeface="Trebuchet MS" panose="020B0703020202090204" pitchFamily="34" charset="0"/>
              </a:rPr>
              <a:t>before and after high frequency stimulation (HFS)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5C6B324-90F0-1950-D777-5394199490EB}"/>
              </a:ext>
            </a:extLst>
          </p:cNvPr>
          <p:cNvSpPr txBox="1"/>
          <p:nvPr/>
        </p:nvSpPr>
        <p:spPr>
          <a:xfrm>
            <a:off x="23847547" y="12974490"/>
            <a:ext cx="91304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Trebuchet MS" panose="020B0703020202090204" pitchFamily="34" charset="0"/>
              </a:rPr>
              <a:t>100 Hz for 4 seconds, repeated twice, 20 seconds apart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F9C098C-EF2D-1851-771F-A2351502C314}"/>
              </a:ext>
            </a:extLst>
          </p:cNvPr>
          <p:cNvSpPr txBox="1"/>
          <p:nvPr/>
        </p:nvSpPr>
        <p:spPr>
          <a:xfrm>
            <a:off x="33379595" y="11730837"/>
            <a:ext cx="35515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Data analysis was performed using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patchclampplotteR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by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</a:t>
            </a:r>
            <a:r>
              <a:rPr 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Christelinda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Laureijs</a:t>
            </a:r>
            <a:r>
              <a:rPr lang="en-US" sz="24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6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56BEBEE-79C5-9D03-21B6-CF2362B9F3C4}"/>
              </a:ext>
            </a:extLst>
          </p:cNvPr>
          <p:cNvSpPr txBox="1"/>
          <p:nvPr/>
        </p:nvSpPr>
        <p:spPr>
          <a:xfrm>
            <a:off x="32662588" y="9764379"/>
            <a:ext cx="438231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50 µM picrotoxin was applied to observe </a:t>
            </a:r>
            <a:r>
              <a:rPr lang="en-US" sz="3400" b="1" dirty="0">
                <a:latin typeface="Trebuchet MS" panose="020B0703020202090204" pitchFamily="34" charset="0"/>
              </a:rPr>
              <a:t>glutamate</a:t>
            </a:r>
            <a:r>
              <a:rPr lang="en-US" sz="3400" dirty="0">
                <a:latin typeface="Trebuchet MS" panose="020B0703020202090204" pitchFamily="34" charset="0"/>
              </a:rPr>
              <a:t> synapses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F1D4108-46FD-7DB7-34E9-11C47BB37C56}"/>
              </a:ext>
            </a:extLst>
          </p:cNvPr>
          <p:cNvGrpSpPr>
            <a:grpSpLocks/>
          </p:cNvGrpSpPr>
          <p:nvPr/>
        </p:nvGrpSpPr>
        <p:grpSpPr>
          <a:xfrm>
            <a:off x="1054302" y="28686530"/>
            <a:ext cx="15544800" cy="5551714"/>
            <a:chOff x="14930437" y="26100115"/>
            <a:chExt cx="15544800" cy="5551714"/>
          </a:xfrm>
        </p:grpSpPr>
        <p:pic>
          <p:nvPicPr>
            <p:cNvPr id="79" name="Picture 78" descr="A graph of a graph&#10;&#10;AI-generated content may be incorrect.">
              <a:extLst>
                <a:ext uri="{FF2B5EF4-FFF2-40B4-BE49-F238E27FC236}">
                  <a16:creationId xmlns:a16="http://schemas.microsoft.com/office/drawing/2014/main" id="{9228EADD-EED0-E886-A1B1-99FFD9BA63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02837" y="26100115"/>
              <a:ext cx="7772400" cy="5551714"/>
            </a:xfrm>
            <a:prstGeom prst="rect">
              <a:avLst/>
            </a:prstGeom>
          </p:spPr>
        </p:pic>
        <p:pic>
          <p:nvPicPr>
            <p:cNvPr id="80" name="Picture 79" descr="A graph of a graph&#10;&#10;AI-generated content may be incorrect.">
              <a:extLst>
                <a:ext uri="{FF2B5EF4-FFF2-40B4-BE49-F238E27FC236}">
                  <a16:creationId xmlns:a16="http://schemas.microsoft.com/office/drawing/2014/main" id="{F64598F5-79CA-4E8B-A7AB-71C57533F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30437" y="26100115"/>
              <a:ext cx="7772400" cy="55517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8668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24727</TotalTime>
  <Words>1765</Words>
  <Application>Microsoft Macintosh PowerPoint</Application>
  <PresentationFormat>Custom</PresentationFormat>
  <Paragraphs>145</Paragraphs>
  <Slides>3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Trebuchet MS</vt:lpstr>
      <vt:lpstr>Office Theme</vt:lpstr>
      <vt:lpstr>CorelDRAW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Should I stay or should I go? Influence of Environmental Factors on Hatchling Painted Turtle Overwintering Strategy</dc:title>
  <dc:creator>Julia</dc:creator>
  <cp:lastModifiedBy>Ruby Muzzatti</cp:lastModifiedBy>
  <cp:revision>774</cp:revision>
  <dcterms:created xsi:type="dcterms:W3CDTF">2011-03-31T17:40:42Z</dcterms:created>
  <dcterms:modified xsi:type="dcterms:W3CDTF">2025-08-29T22:12:28Z</dcterms:modified>
</cp:coreProperties>
</file>

<file path=docProps/thumbnail.jpeg>
</file>